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8"/>
  </p:notesMasterIdLst>
  <p:sldIdLst>
    <p:sldId id="256" r:id="rId2"/>
    <p:sldId id="336" r:id="rId3"/>
    <p:sldId id="410" r:id="rId4"/>
    <p:sldId id="413" r:id="rId5"/>
    <p:sldId id="414" r:id="rId6"/>
    <p:sldId id="415" r:id="rId7"/>
    <p:sldId id="374" r:id="rId8"/>
    <p:sldId id="375" r:id="rId9"/>
    <p:sldId id="376" r:id="rId10"/>
    <p:sldId id="377" r:id="rId11"/>
    <p:sldId id="378" r:id="rId12"/>
    <p:sldId id="380" r:id="rId13"/>
    <p:sldId id="381" r:id="rId14"/>
    <p:sldId id="384" r:id="rId15"/>
    <p:sldId id="379" r:id="rId16"/>
    <p:sldId id="382" r:id="rId17"/>
    <p:sldId id="385" r:id="rId18"/>
    <p:sldId id="383" r:id="rId19"/>
    <p:sldId id="386" r:id="rId20"/>
    <p:sldId id="388" r:id="rId21"/>
    <p:sldId id="389" r:id="rId22"/>
    <p:sldId id="390" r:id="rId23"/>
    <p:sldId id="391" r:id="rId24"/>
    <p:sldId id="392" r:id="rId25"/>
    <p:sldId id="393" r:id="rId26"/>
    <p:sldId id="39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32" autoAdjust="0"/>
  </p:normalViewPr>
  <p:slideViewPr>
    <p:cSldViewPr>
      <p:cViewPr>
        <p:scale>
          <a:sx n="90" d="100"/>
          <a:sy n="90" d="100"/>
        </p:scale>
        <p:origin x="-51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E4104-F5D6-4078-BB0E-78645A740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01E-B3BC-4E2C-9646-0DCC231A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8039-D32E-415C-BB46-3B239B6BD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8A60-8B01-4953-BBC9-1A7767F1D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1432-7C06-452E-9BA7-A2BEEF70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8467-E444-4F6E-8F1F-045055C5F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87-DEE2-4C0E-ADED-8B4DFDDA9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E18E-1B93-423B-B3BF-4FF8343C5B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3F9-8158-42A4-BA88-DB99530DA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7D78-7F5F-487F-8CD0-BDABA04C1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FFB-0C1A-4376-B8FA-EF607F06C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85-EB3D-4ECF-867B-F659BB2F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829A12-2FDB-48BF-8E4D-0F3A3790C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560840" cy="22352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TEORIA TRANSMI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E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RI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I </a:t>
            </a:r>
            <a:r>
              <a:rPr lang="en-US" sz="4800" dirty="0" err="1" smtClean="0">
                <a:solidFill>
                  <a:schemeClr val="bg1"/>
                </a:solidFill>
                <a:latin typeface="Algerian" pitchFamily="82" charset="0"/>
              </a:rPr>
              <a:t>INFORMAt</a:t>
            </a:r>
            <a:r>
              <a:rPr lang="ro-RO" sz="4800" dirty="0" smtClean="0">
                <a:solidFill>
                  <a:schemeClr val="bg1"/>
                </a:solidFill>
                <a:latin typeface="Algerian" pitchFamily="82" charset="0"/>
              </a:rPr>
              <a:t>IEI</a:t>
            </a:r>
            <a:endParaRPr lang="en-US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1841" y="3501008"/>
            <a:ext cx="2592288" cy="720725"/>
          </a:xfrm>
          <a:noFill/>
        </p:spPr>
        <p:txBody>
          <a:bodyPr>
            <a:normAutofit fontScale="92500"/>
          </a:bodyPr>
          <a:lstStyle/>
          <a:p>
            <a:r>
              <a:rPr lang="en-US" sz="3600" b="1" dirty="0"/>
              <a:t>~ CURS </a:t>
            </a:r>
            <a:r>
              <a:rPr lang="en-US" sz="3600" b="1" dirty="0" smtClean="0"/>
              <a:t>IV </a:t>
            </a:r>
            <a:r>
              <a:rPr lang="en-US" sz="3600" b="1" dirty="0"/>
              <a:t>~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S.l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dr.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ing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Alexandra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Ligia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Balan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deterministe între numărul de erori detectabile sau corectabile şi distanţa Hamming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63E580B7-63D6-4C54-9D25-316FF1C7035F}" type="datetime1">
              <a:rPr lang="en-US" smtClean="0"/>
              <a:pPr/>
              <a:t>10/26/2012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ADAEBD7-A570-40A3-A453-A3731DEC4D1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87500"/>
            <a:ext cx="8229600" cy="42910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116013" y="2205038"/>
            <a:ext cx="792162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227763" y="1844675"/>
            <a:ext cx="504825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deterministe între numărul de erori detectabile sau corectabile şi distanţa Hamming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9" y="1772816"/>
            <a:ext cx="875823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0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deterministe între numărul de erori detectabile sau corectabile şi distanţa Hamming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2" y="1628800"/>
            <a:ext cx="8786812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0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deterministe între numărul de erori detectabile sau corectabile şi distanţa Hamming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753" y="1412776"/>
            <a:ext cx="7586663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just"/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pPr algn="just"/>
            <a:fld id="{61C57487-DEE2-4C0E-ADED-8B4DFDDA975B}" type="slidenum">
              <a:rPr lang="en-US" smtClean="0"/>
              <a:pPr algn="just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556792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/>
              <a:t>[v]= [a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 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…… a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], 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∈{0,1}</a:t>
            </a:r>
            <a:endParaRPr lang="en-US" sz="2800" dirty="0"/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matricii de control şi generatoare în cazul codurilor bloc, liniare, binare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671" y="2348880"/>
            <a:ext cx="7578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400" dirty="0" smtClean="0">
                <a:latin typeface="+mn-lt"/>
              </a:rPr>
              <a:t>La </a:t>
            </a:r>
            <a:r>
              <a:rPr lang="vi-VN" sz="2400" dirty="0">
                <a:latin typeface="+mn-lt"/>
              </a:rPr>
              <a:t>emisie, instalaţia numită </a:t>
            </a:r>
            <a:r>
              <a:rPr lang="vi-VN" sz="2400" b="1" dirty="0">
                <a:latin typeface="+mn-lt"/>
              </a:rPr>
              <a:t>codor</a:t>
            </a:r>
            <a:r>
              <a:rPr lang="vi-VN" sz="2400" dirty="0">
                <a:latin typeface="+mn-lt"/>
              </a:rPr>
              <a:t> determină cele </a:t>
            </a:r>
            <a:r>
              <a:rPr lang="vi-VN" sz="2400" b="1" dirty="0">
                <a:latin typeface="+mn-lt"/>
              </a:rPr>
              <a:t>m </a:t>
            </a:r>
            <a:r>
              <a:rPr lang="vi-VN" sz="2400" dirty="0">
                <a:latin typeface="+mn-lt"/>
              </a:rPr>
              <a:t>simboluri </a:t>
            </a:r>
            <a:r>
              <a:rPr lang="vi-VN" sz="2400" dirty="0" smtClean="0">
                <a:latin typeface="+mn-lt"/>
              </a:rPr>
              <a:t>de</a:t>
            </a:r>
            <a:r>
              <a:rPr lang="en-US" sz="2400" dirty="0" smtClean="0">
                <a:latin typeface="+mn-lt"/>
              </a:rPr>
              <a:t> </a:t>
            </a:r>
            <a:r>
              <a:rPr lang="vi-VN" sz="2400" dirty="0" smtClean="0">
                <a:latin typeface="+mn-lt"/>
              </a:rPr>
              <a:t>control</a:t>
            </a:r>
            <a:r>
              <a:rPr lang="vi-VN" sz="2400" dirty="0">
                <a:latin typeface="+mn-lt"/>
              </a:rPr>
              <a:t>, cunoscute fiind cele </a:t>
            </a:r>
            <a:r>
              <a:rPr lang="vi-VN" sz="2400" b="1" dirty="0">
                <a:latin typeface="+mn-lt"/>
              </a:rPr>
              <a:t>k</a:t>
            </a:r>
            <a:r>
              <a:rPr lang="vi-VN" sz="2400" dirty="0">
                <a:latin typeface="+mn-lt"/>
              </a:rPr>
              <a:t> simboluri </a:t>
            </a:r>
            <a:r>
              <a:rPr lang="vi-VN" sz="2400" dirty="0" smtClean="0">
                <a:latin typeface="+mn-lt"/>
              </a:rPr>
              <a:t>de </a:t>
            </a:r>
            <a:r>
              <a:rPr lang="vi-VN" sz="2400" dirty="0">
                <a:latin typeface="+mn-lt"/>
              </a:rPr>
              <a:t>informaţie. </a:t>
            </a:r>
            <a:endParaRPr lang="en-US" sz="2400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400" dirty="0" smtClean="0">
                <a:latin typeface="+mn-lt"/>
              </a:rPr>
              <a:t>Pentru </a:t>
            </a:r>
            <a:r>
              <a:rPr lang="vi-VN" sz="2400" dirty="0">
                <a:latin typeface="+mn-lt"/>
              </a:rPr>
              <a:t>simplificarea implementării codorului, simbolurile de control se determină prin </a:t>
            </a:r>
            <a:r>
              <a:rPr lang="en-US" sz="2400" dirty="0" smtClean="0">
                <a:latin typeface="+mn-lt"/>
              </a:rPr>
              <a:t> </a:t>
            </a:r>
            <a:r>
              <a:rPr lang="vi-VN" sz="2400" dirty="0" smtClean="0">
                <a:latin typeface="+mn-lt"/>
              </a:rPr>
              <a:t>combinaţii </a:t>
            </a:r>
            <a:r>
              <a:rPr lang="vi-VN" sz="2400" dirty="0">
                <a:latin typeface="+mn-lt"/>
              </a:rPr>
              <a:t>liniare ale simbolurilor informaţionale, formându-se astfel </a:t>
            </a:r>
            <a:r>
              <a:rPr lang="vi-VN" sz="2400" b="1" dirty="0">
                <a:latin typeface="+mn-lt"/>
              </a:rPr>
              <a:t>codurile bloc liniare</a:t>
            </a:r>
            <a:r>
              <a:rPr lang="vi-VN" sz="2400" dirty="0">
                <a:latin typeface="+mn-lt"/>
              </a:rPr>
              <a:t>.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matricii de control şi generatoare în cazul codurilor bloc, liniare, binare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6185" y="1161519"/>
            <a:ext cx="5618163" cy="4968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matricii de control şi generatoare în cazul codurilor bloc, liniare, binare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848" y="1340768"/>
            <a:ext cx="8229600" cy="4570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matricii de control şi generatoare în cazul codurilor bloc, liniare, binare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79" y="1196752"/>
            <a:ext cx="7434729" cy="48590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matricii de control şi generatoare în cazul codurilor bloc, liniare, binare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1438"/>
            <a:ext cx="8229600" cy="4751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corectorilor cuvintelor recepţionate în cazul codurilor bloc, liniare, binare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16075"/>
            <a:ext cx="8229600" cy="42338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1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1579" y="1268760"/>
            <a:ext cx="7560841" cy="1752600"/>
          </a:xfrm>
        </p:spPr>
        <p:txBody>
          <a:bodyPr/>
          <a:lstStyle/>
          <a:p>
            <a:pPr algn="ctr"/>
            <a:r>
              <a:rPr lang="ro-RO" sz="3600" b="1" dirty="0">
                <a:solidFill>
                  <a:schemeClr val="bg1">
                    <a:lumMod val="85000"/>
                  </a:schemeClr>
                </a:solidFill>
              </a:rPr>
              <a:t>CODAREA SURSELOR PE CANALE PERTURBATE</a:t>
            </a:r>
            <a:endParaRPr lang="en-US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corectorilor cuvintelor recepţionate în cazul codurilor bloc, liniare, binare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71" y="1307554"/>
            <a:ext cx="7983537" cy="4857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între coloanele matricei de control pentru detecţia 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28" y="1412776"/>
            <a:ext cx="8229600" cy="44465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2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între coloanele matricei de control pentru detecţia 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987" y="1173982"/>
            <a:ext cx="7188200" cy="4857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între coloanele matricei de control pentru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corecţia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00213"/>
            <a:ext cx="8229600" cy="3635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între coloanele matricei de control pentru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corecţia </a:t>
            </a:r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898" y="1157947"/>
            <a:ext cx="7192963" cy="4967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188640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Tabele de decodare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59762"/>
            <a:ext cx="8229600" cy="49911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332656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Tabele de decodare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" y="1"/>
            <a:ext cx="77227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55576" y="260648"/>
            <a:ext cx="75608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Detecţia şi corecţia 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71" y="1443841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 smtClean="0">
                <a:latin typeface="+mn-lt"/>
              </a:rPr>
              <a:t>Se consideră că pe canalul de transmisiuni apar numai </a:t>
            </a:r>
            <a:r>
              <a:rPr lang="ro-RO" sz="2800" i="1" dirty="0" smtClean="0">
                <a:latin typeface="+mn-lt"/>
              </a:rPr>
              <a:t>perturbatii aditive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sz="2800" i="1" dirty="0" smtClean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 smtClean="0">
                <a:latin typeface="+mn-lt"/>
              </a:rPr>
              <a:t>Alfabetul codului este definit prin mulţimea </a:t>
            </a:r>
            <a:r>
              <a:rPr lang="ro-RO" sz="2800" b="1" dirty="0" smtClean="0">
                <a:latin typeface="+mn-lt"/>
              </a:rPr>
              <a:t>X={0,1}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sz="2800" b="1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800" dirty="0" smtClean="0">
                <a:latin typeface="+mn-lt"/>
              </a:rPr>
              <a:t>D</a:t>
            </a:r>
            <a:r>
              <a:rPr lang="vi-VN" sz="2800" dirty="0" smtClean="0">
                <a:latin typeface="+mn-lt"/>
              </a:rPr>
              <a:t>acă </a:t>
            </a:r>
            <a:r>
              <a:rPr lang="vi-VN" sz="2800" dirty="0">
                <a:latin typeface="+mn-lt"/>
              </a:rPr>
              <a:t>se transmite unul din cele două simboluri pe un canal perturbat, fie acesta x∈X, atunci, în cazul recepţionării eronate, va rezulta simbolul </a:t>
            </a:r>
            <a:r>
              <a:rPr lang="vi-VN" sz="2800" b="1" dirty="0" smtClean="0">
                <a:latin typeface="+mn-lt"/>
              </a:rPr>
              <a:t>x</a:t>
            </a:r>
            <a:r>
              <a:rPr lang="en-US" sz="2800" b="1" dirty="0" smtClean="0">
                <a:latin typeface="+mn-lt"/>
              </a:rPr>
              <a:t>’</a:t>
            </a:r>
            <a:r>
              <a:rPr lang="vi-VN" sz="2800" b="1" dirty="0" smtClean="0">
                <a:latin typeface="+mn-lt"/>
              </a:rPr>
              <a:t>=</a:t>
            </a:r>
            <a:r>
              <a:rPr lang="en-US" sz="2800" b="1" dirty="0" smtClean="0">
                <a:latin typeface="+mn-lt"/>
              </a:rPr>
              <a:t>x</a:t>
            </a:r>
            <a:r>
              <a:rPr lang="vi-VN" sz="2800" b="1" dirty="0" smtClean="0">
                <a:latin typeface="+mn-lt"/>
              </a:rPr>
              <a:t>⊕1</a:t>
            </a:r>
            <a:endParaRPr lang="ro-RO" sz="2800" dirty="0" smtClean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5812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55576" y="260648"/>
            <a:ext cx="75608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Detecţia şi corecţia 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71" y="1443841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800" dirty="0">
                <a:latin typeface="+mn-lt"/>
              </a:rPr>
              <a:t>După modul cum perturbaţiile de pe canalele de transmisiuni afectează simbolurile din cuvântul transmis, se disting:  </a:t>
            </a:r>
            <a:endParaRPr lang="en-US" sz="2800" dirty="0" smtClean="0">
              <a:latin typeface="+mn-lt"/>
            </a:endParaRPr>
          </a:p>
          <a:p>
            <a:pPr marL="914400" lvl="1" indent="-45720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vi-VN" sz="2800" dirty="0" smtClean="0">
                <a:latin typeface="+mn-lt"/>
              </a:rPr>
              <a:t>canale </a:t>
            </a:r>
            <a:r>
              <a:rPr lang="vi-VN" sz="2800" dirty="0">
                <a:latin typeface="+mn-lt"/>
              </a:rPr>
              <a:t>la care fiecare simbol poate fi perturbat </a:t>
            </a:r>
            <a:r>
              <a:rPr lang="vi-VN" sz="2800" b="1" i="1" dirty="0">
                <a:latin typeface="+mn-lt"/>
              </a:rPr>
              <a:t>independent </a:t>
            </a:r>
            <a:r>
              <a:rPr lang="vi-VN" sz="2800" dirty="0" smtClean="0">
                <a:latin typeface="+mn-lt"/>
              </a:rPr>
              <a:t>  </a:t>
            </a:r>
            <a:endParaRPr lang="en-US" sz="2800" dirty="0" smtClean="0">
              <a:latin typeface="+mn-lt"/>
            </a:endParaRPr>
          </a:p>
          <a:p>
            <a:pPr marL="914400" lvl="1" indent="-457200" algn="just">
              <a:buClr>
                <a:srgbClr val="0070C0"/>
              </a:buClr>
              <a:buFont typeface="Wingdings" pitchFamily="2" charset="2"/>
              <a:buChar char="§"/>
            </a:pPr>
            <a:r>
              <a:rPr lang="vi-VN" sz="2800" dirty="0" smtClean="0">
                <a:latin typeface="+mn-lt"/>
              </a:rPr>
              <a:t>canale </a:t>
            </a:r>
            <a:r>
              <a:rPr lang="vi-VN" sz="2800" dirty="0">
                <a:latin typeface="+mn-lt"/>
              </a:rPr>
              <a:t>în care </a:t>
            </a:r>
            <a:r>
              <a:rPr lang="vi-VN" sz="2800" dirty="0" smtClean="0">
                <a:latin typeface="+mn-lt"/>
              </a:rPr>
              <a:t>erorile </a:t>
            </a:r>
            <a:r>
              <a:rPr lang="vi-VN" sz="2800" dirty="0">
                <a:latin typeface="+mn-lt"/>
              </a:rPr>
              <a:t>apar grupate, determinând aşa numitele </a:t>
            </a:r>
            <a:r>
              <a:rPr lang="vi-VN" sz="2800" b="1" i="1" dirty="0">
                <a:latin typeface="+mn-lt"/>
              </a:rPr>
              <a:t>pachete de </a:t>
            </a:r>
            <a:r>
              <a:rPr lang="vi-VN" sz="2800" b="1" i="1" dirty="0" smtClean="0">
                <a:latin typeface="+mn-lt"/>
              </a:rPr>
              <a:t>erori</a:t>
            </a:r>
            <a:r>
              <a:rPr lang="en-US" sz="2800" dirty="0" smtClean="0">
                <a:latin typeface="+mn-lt"/>
              </a:rPr>
              <a:t> (</a:t>
            </a:r>
            <a:r>
              <a:rPr lang="vi-VN" sz="2800" dirty="0" smtClean="0">
                <a:latin typeface="+mn-lt"/>
              </a:rPr>
              <a:t>durata </a:t>
            </a:r>
            <a:r>
              <a:rPr lang="vi-VN" sz="2800" dirty="0">
                <a:latin typeface="+mn-lt"/>
              </a:rPr>
              <a:t>perturbaţiilor este mai mare decât durata corespunzătoare unui simbol din alfabetul </a:t>
            </a:r>
            <a:r>
              <a:rPr lang="vi-VN" sz="2800" dirty="0" smtClean="0">
                <a:latin typeface="+mn-lt"/>
              </a:rPr>
              <a:t>codului</a:t>
            </a:r>
            <a:r>
              <a:rPr lang="en-US" sz="2800" dirty="0" smtClean="0">
                <a:latin typeface="+mn-lt"/>
              </a:rPr>
              <a:t>)</a:t>
            </a:r>
            <a:endParaRPr lang="ro-RO" sz="2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8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55576" y="260648"/>
            <a:ext cx="75608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Detecţia şi corecţia 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84784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it-IT" sz="3200" dirty="0">
                <a:latin typeface="+mn-lt"/>
              </a:rPr>
              <a:t>În transmisiile pe canale perturbate se urmaresc doua probleme </a:t>
            </a:r>
            <a:r>
              <a:rPr lang="it-IT" sz="3200" dirty="0" smtClean="0">
                <a:latin typeface="+mn-lt"/>
              </a:rPr>
              <a:t>principale:</a:t>
            </a:r>
          </a:p>
          <a:p>
            <a:pPr algn="just">
              <a:buClr>
                <a:srgbClr val="0070C0"/>
              </a:buClr>
            </a:pPr>
            <a:endParaRPr lang="pt-BR" sz="3200" dirty="0" smtClean="0">
              <a:latin typeface="+mn-lt"/>
            </a:endParaRPr>
          </a:p>
          <a:p>
            <a:pPr marL="1200150" lvl="2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pt-BR" sz="3200" dirty="0" smtClean="0">
                <a:latin typeface="+mn-lt"/>
              </a:rPr>
              <a:t>detectia erorilor</a:t>
            </a:r>
          </a:p>
          <a:p>
            <a:pPr marL="1200150" lvl="2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pt-BR" sz="3200" dirty="0" smtClean="0">
              <a:latin typeface="+mn-lt"/>
            </a:endParaRPr>
          </a:p>
          <a:p>
            <a:pPr marL="1200150" lvl="2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pt-BR" sz="3200" dirty="0" smtClean="0">
                <a:latin typeface="+mn-lt"/>
              </a:rPr>
              <a:t>corectia erorilor</a:t>
            </a:r>
            <a:endParaRPr lang="ro-RO" sz="32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0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755576" y="260648"/>
            <a:ext cx="75608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Detecţia şi corecţia erorilor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581" y="980728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ro-RO" sz="3200" dirty="0" smtClean="0">
                <a:latin typeface="+mn-lt"/>
              </a:rPr>
              <a:t>Din punct de vedere  a  structurii cuvintelor de cod, codurile se clasifică în: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3200" dirty="0" smtClean="0">
                <a:latin typeface="+mn-lt"/>
              </a:rPr>
              <a:t>Coduri bloc (toate cuvintele au aceeaşi lungime; n simboluri 0 şi/sau 1 pentru codurile binare)</a:t>
            </a:r>
          </a:p>
          <a:p>
            <a:pPr marL="457200" indent="-4572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3200" dirty="0" smtClean="0">
                <a:latin typeface="+mn-lt"/>
              </a:rPr>
              <a:t>Coduri  nonbloc (cuvintele nu mai sunt reprezentate prin blocuri formate din n simboluri, transmiterea informatiei realizându-se sub forma unei succesiuni continue de simboluri)</a:t>
            </a:r>
            <a:endParaRPr lang="ro-RO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1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deterministe între numărul de erori detectabile sau corectabile şi distanţa Hamming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4463"/>
            <a:ext cx="8229600" cy="4565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427538" y="2276475"/>
            <a:ext cx="504825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187450" y="4221163"/>
            <a:ext cx="719138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deterministe între numărul de erori detectabile sau corectabile şi distanţa Hamming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7" y="1556792"/>
            <a:ext cx="7939286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8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4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26.10.2012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64208" y="543818"/>
            <a:ext cx="7940240" cy="65293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deterministe între numărul de erori detectabile sau corectabile şi distanţa Hamming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68462"/>
            <a:ext cx="78486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3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spcFirstLastPara="0" vert="horz" wrap="square" lIns="0" tIns="62669" rIns="94004" bIns="62670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/>
        </a:defPPr>
      </a:lstStyle>
      <a:style>
        <a:lnRef idx="0">
          <a:schemeClr val="accent1">
            <a:tint val="60000"/>
            <a:hueOff val="0"/>
            <a:satOff val="0"/>
            <a:lumOff val="0"/>
            <a:alphaOff val="0"/>
          </a:schemeClr>
        </a:lnRef>
        <a:fillRef idx="1">
          <a:schemeClr val="accent1">
            <a:tint val="60000"/>
            <a:hueOff val="0"/>
            <a:satOff val="0"/>
            <a:lumOff val="0"/>
            <a:alphaOff val="0"/>
          </a:schemeClr>
        </a:fillRef>
        <a:effectRef idx="0">
          <a:schemeClr val="accent1">
            <a:tint val="6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2930</TotalTime>
  <Words>892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NewsPrint</vt:lpstr>
      <vt:lpstr>TEORIA TRANSMITERII INFORMAtIEI</vt:lpstr>
      <vt:lpstr>PowerPoint Presentation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TRANSMISIEI INFORMAŢIEI</dc:title>
  <dc:creator>Onofrei Alexandra Ligia</dc:creator>
  <cp:lastModifiedBy>Admin</cp:lastModifiedBy>
  <cp:revision>346</cp:revision>
  <dcterms:created xsi:type="dcterms:W3CDTF">2007-10-04T16:47:13Z</dcterms:created>
  <dcterms:modified xsi:type="dcterms:W3CDTF">2012-10-26T08:44:48Z</dcterms:modified>
</cp:coreProperties>
</file>