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3"/>
  </p:notesMasterIdLst>
  <p:sldIdLst>
    <p:sldId id="256" r:id="rId2"/>
    <p:sldId id="437" r:id="rId3"/>
    <p:sldId id="492" r:id="rId4"/>
    <p:sldId id="457" r:id="rId5"/>
    <p:sldId id="475" r:id="rId6"/>
    <p:sldId id="476" r:id="rId7"/>
    <p:sldId id="477" r:id="rId8"/>
    <p:sldId id="479" r:id="rId9"/>
    <p:sldId id="480" r:id="rId10"/>
    <p:sldId id="493" r:id="rId11"/>
    <p:sldId id="494" r:id="rId12"/>
    <p:sldId id="481" r:id="rId13"/>
    <p:sldId id="482" r:id="rId14"/>
    <p:sldId id="483" r:id="rId15"/>
    <p:sldId id="485" r:id="rId16"/>
    <p:sldId id="484" r:id="rId17"/>
    <p:sldId id="496" r:id="rId18"/>
    <p:sldId id="498" r:id="rId19"/>
    <p:sldId id="501" r:id="rId20"/>
    <p:sldId id="495" r:id="rId21"/>
    <p:sldId id="486" r:id="rId22"/>
    <p:sldId id="487" r:id="rId23"/>
    <p:sldId id="488" r:id="rId24"/>
    <p:sldId id="490" r:id="rId25"/>
    <p:sldId id="489" r:id="rId26"/>
    <p:sldId id="491" r:id="rId27"/>
    <p:sldId id="502" r:id="rId28"/>
    <p:sldId id="503" r:id="rId29"/>
    <p:sldId id="504" r:id="rId30"/>
    <p:sldId id="506" r:id="rId31"/>
    <p:sldId id="505" r:id="rId32"/>
    <p:sldId id="507" r:id="rId33"/>
    <p:sldId id="508" r:id="rId34"/>
    <p:sldId id="509" r:id="rId35"/>
    <p:sldId id="510" r:id="rId36"/>
    <p:sldId id="512" r:id="rId37"/>
    <p:sldId id="513" r:id="rId38"/>
    <p:sldId id="515" r:id="rId39"/>
    <p:sldId id="514" r:id="rId40"/>
    <p:sldId id="516" r:id="rId41"/>
    <p:sldId id="51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49" autoAdjust="0"/>
  </p:normalViewPr>
  <p:slideViewPr>
    <p:cSldViewPr>
      <p:cViewPr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E4104-F5D6-4078-BB0E-78645A74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01E-B3BC-4E2C-9646-0DCC231A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8039-D32E-415C-BB46-3B239B6BD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8A60-8B01-4953-BBC9-1A7767F1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1432-7C06-452E-9BA7-A2BEEF70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8467-E444-4F6E-8F1F-045055C5F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87-DEE2-4C0E-ADED-8B4DFDDA9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E18E-1B93-423B-B3BF-4FF8343C5B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3F9-8158-42A4-BA88-DB99530DA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7D78-7F5F-487F-8CD0-BDABA04C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FFB-0C1A-4376-B8FA-EF607F06C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85-EB3D-4ECF-867B-F659BB2F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ro-RO" smtClean="0"/>
              <a:t>23.11.2012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829A12-2FDB-48BF-8E4D-0F3A3790C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560840" cy="2235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TEORIA TRANSMI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E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RI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 </a:t>
            </a:r>
            <a:r>
              <a:rPr lang="en-US" sz="4800" dirty="0" err="1" smtClean="0">
                <a:solidFill>
                  <a:schemeClr val="bg1"/>
                </a:solidFill>
                <a:latin typeface="Algerian" pitchFamily="82" charset="0"/>
              </a:rPr>
              <a:t>INFORMAt</a:t>
            </a:r>
            <a:r>
              <a:rPr lang="ro-RO" sz="4800" dirty="0" smtClean="0">
                <a:solidFill>
                  <a:schemeClr val="bg1"/>
                </a:solidFill>
                <a:latin typeface="Algerian" pitchFamily="82" charset="0"/>
              </a:rPr>
              <a:t>IEI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1" y="3501008"/>
            <a:ext cx="2592288" cy="720725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~ CURS </a:t>
            </a:r>
            <a:r>
              <a:rPr lang="en-US" sz="3600" b="1" dirty="0" smtClean="0"/>
              <a:t>VIII ~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S.l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ing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Alexandra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Ligia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Balan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7671" y="908720"/>
            <a:ext cx="757874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000" u="sng" dirty="0"/>
              <a:t>Exemplul </a:t>
            </a:r>
            <a:r>
              <a:rPr lang="ro-RO" sz="2000" u="sng" dirty="0" smtClean="0"/>
              <a:t>3.</a:t>
            </a:r>
          </a:p>
          <a:p>
            <a:r>
              <a:rPr lang="it-IT" sz="2000" dirty="0"/>
              <a:t>Fie GF(2</a:t>
            </a:r>
            <a:r>
              <a:rPr lang="it-IT" sz="2000" baseline="30000" dirty="0"/>
              <a:t>3</a:t>
            </a:r>
            <a:r>
              <a:rPr lang="it-IT" sz="2000" dirty="0"/>
              <a:t>) generat de </a:t>
            </a:r>
            <a:r>
              <a:rPr lang="it-IT" sz="2000" dirty="0" smtClean="0"/>
              <a:t>r</a:t>
            </a:r>
            <a:r>
              <a:rPr lang="ro-RO" sz="2000" dirty="0"/>
              <a:t>ă</a:t>
            </a:r>
            <a:r>
              <a:rPr lang="it-IT" sz="2000" dirty="0" smtClean="0"/>
              <a:t>d</a:t>
            </a:r>
            <a:r>
              <a:rPr lang="ro-RO" sz="2000" dirty="0" smtClean="0"/>
              <a:t>ă</a:t>
            </a:r>
            <a:r>
              <a:rPr lang="it-IT" sz="2000" dirty="0" smtClean="0"/>
              <a:t>cina </a:t>
            </a:r>
            <a:r>
              <a:rPr lang="it-IT" sz="2000" dirty="0"/>
              <a:t>α</a:t>
            </a:r>
            <a:r>
              <a:rPr lang="it-IT" sz="2000" dirty="0" smtClean="0"/>
              <a:t> </a:t>
            </a:r>
            <a:r>
              <a:rPr lang="it-IT" sz="2000" dirty="0"/>
              <a:t>a polinomului 1 + X + </a:t>
            </a:r>
            <a:r>
              <a:rPr lang="it-IT" sz="2000" dirty="0" smtClean="0"/>
              <a:t>X</a:t>
            </a:r>
            <a:r>
              <a:rPr lang="it-IT" sz="2000" baseline="30000" dirty="0" smtClean="0"/>
              <a:t>3</a:t>
            </a:r>
            <a:r>
              <a:rPr lang="ro-RO" sz="2000" dirty="0" smtClean="0"/>
              <a:t>.</a:t>
            </a:r>
          </a:p>
          <a:p>
            <a:r>
              <a:rPr lang="ro-RO" sz="2000" dirty="0" smtClean="0"/>
              <a:t>Să considerăm </a:t>
            </a:r>
            <a:r>
              <a:rPr lang="ro-RO" sz="2000" dirty="0"/>
              <a:t>codul RS definit de </a:t>
            </a:r>
            <a:r>
              <a:rPr lang="ro-RO" sz="2000" dirty="0" smtClean="0"/>
              <a:t>polinomul:</a:t>
            </a:r>
          </a:p>
          <a:p>
            <a:r>
              <a:rPr lang="ro-RO" sz="2000" dirty="0" smtClean="0"/>
              <a:t>g(X</a:t>
            </a:r>
            <a:r>
              <a:rPr lang="ro-RO" sz="2000" dirty="0"/>
              <a:t>) = </a:t>
            </a:r>
            <a:r>
              <a:rPr lang="ro-RO" sz="2000" dirty="0" smtClean="0"/>
              <a:t>(α </a:t>
            </a:r>
            <a:r>
              <a:rPr lang="ro-RO" sz="2000" dirty="0"/>
              <a:t>+ X</a:t>
            </a:r>
            <a:r>
              <a:rPr lang="ro-RO" sz="2000" dirty="0" smtClean="0"/>
              <a:t>)(</a:t>
            </a:r>
            <a:r>
              <a:rPr lang="el-GR" sz="2000" dirty="0" smtClean="0"/>
              <a:t>α</a:t>
            </a:r>
            <a:r>
              <a:rPr lang="ro-RO" sz="2000" baseline="30000" dirty="0" smtClean="0"/>
              <a:t>2</a:t>
            </a:r>
            <a:r>
              <a:rPr lang="ro-RO" sz="2000" dirty="0" smtClean="0"/>
              <a:t> </a:t>
            </a:r>
            <a:r>
              <a:rPr lang="ro-RO" sz="2000" dirty="0"/>
              <a:t>+ X) = 1 + </a:t>
            </a:r>
            <a:r>
              <a:rPr lang="el-GR" sz="2000" dirty="0" smtClean="0"/>
              <a:t>α</a:t>
            </a:r>
            <a:r>
              <a:rPr lang="ro-RO" sz="2000" dirty="0" smtClean="0"/>
              <a:t> +(</a:t>
            </a:r>
            <a:r>
              <a:rPr lang="el-GR" sz="2000" dirty="0" smtClean="0"/>
              <a:t>α</a:t>
            </a:r>
            <a:r>
              <a:rPr lang="ro-RO" sz="2000" dirty="0" smtClean="0"/>
              <a:t>+ </a:t>
            </a:r>
            <a:r>
              <a:rPr lang="el-GR" sz="2000" dirty="0"/>
              <a:t>α</a:t>
            </a:r>
            <a:r>
              <a:rPr lang="ro-RO" sz="2000" baseline="30000" dirty="0"/>
              <a:t>2</a:t>
            </a:r>
            <a:r>
              <a:rPr lang="ro-RO" sz="2000" dirty="0"/>
              <a:t> </a:t>
            </a:r>
            <a:r>
              <a:rPr lang="ro-RO" sz="2000" dirty="0" smtClean="0"/>
              <a:t>)</a:t>
            </a:r>
            <a:r>
              <a:rPr lang="ro-RO" sz="2000" dirty="0"/>
              <a:t>X + X</a:t>
            </a:r>
            <a:r>
              <a:rPr lang="ro-RO" sz="2000" baseline="30000" dirty="0"/>
              <a:t>2</a:t>
            </a:r>
            <a:r>
              <a:rPr lang="ro-RO" sz="2000" dirty="0"/>
              <a:t>. </a:t>
            </a:r>
            <a:endParaRPr lang="ro-RO" sz="2000" dirty="0" smtClean="0"/>
          </a:p>
          <a:p>
            <a:endParaRPr lang="ro-RO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o-RO" sz="2000" dirty="0" smtClean="0"/>
              <a:t>Este </a:t>
            </a:r>
            <a:r>
              <a:rPr lang="ro-RO" sz="2000" dirty="0"/>
              <a:t>un cod ciclic de lungime n = 7; k = 5 </a:t>
            </a:r>
            <a:r>
              <a:rPr lang="ro-RO" sz="2000" dirty="0" smtClean="0"/>
              <a:t> și </a:t>
            </a:r>
            <a:r>
              <a:rPr lang="ro-RO" sz="2000" dirty="0"/>
              <a:t>d = 3</a:t>
            </a:r>
            <a:r>
              <a:rPr lang="ro-RO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smtClean="0"/>
              <a:t>Se </a:t>
            </a:r>
            <a:r>
              <a:rPr lang="it-IT" sz="2000" dirty="0"/>
              <a:t>poate construi matricea generatoare a codului</a:t>
            </a:r>
            <a:r>
              <a:rPr lang="it-IT" sz="2000" dirty="0" smtClean="0"/>
              <a:t>: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0" y="3196208"/>
            <a:ext cx="6781548" cy="17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1" y="5229884"/>
            <a:ext cx="41052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7671" y="764704"/>
            <a:ext cx="757874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000" u="sng" dirty="0"/>
              <a:t>Exemplul </a:t>
            </a:r>
            <a:r>
              <a:rPr lang="ro-RO" sz="2000" u="sng" dirty="0" smtClean="0"/>
              <a:t>3.</a:t>
            </a:r>
          </a:p>
          <a:p>
            <a:pPr>
              <a:spcBef>
                <a:spcPts val="0"/>
              </a:spcBef>
            </a:pPr>
            <a:r>
              <a:rPr lang="ro-RO" sz="2000" dirty="0"/>
              <a:t>Codul are 8</a:t>
            </a:r>
            <a:r>
              <a:rPr lang="ro-RO" sz="2000" baseline="30000" dirty="0"/>
              <a:t>5</a:t>
            </a:r>
            <a:r>
              <a:rPr lang="ro-RO" sz="2000" dirty="0"/>
              <a:t> cuvinte, </a:t>
            </a:r>
            <a:r>
              <a:rPr lang="ro-RO" sz="2000" dirty="0" smtClean="0"/>
              <a:t>obținute prin: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o-RO" sz="2000" dirty="0" smtClean="0"/>
              <a:t>prin înmulțirea </a:t>
            </a:r>
            <a:r>
              <a:rPr lang="ro-RO" sz="2000" dirty="0"/>
              <a:t>cu g(X) a tuturor polinoamelor </a:t>
            </a:r>
            <a:r>
              <a:rPr lang="ro-RO" sz="2000" dirty="0" smtClean="0"/>
              <a:t>din GF(2</a:t>
            </a:r>
            <a:r>
              <a:rPr lang="ro-RO" sz="2000" baseline="30000" dirty="0" smtClean="0"/>
              <a:t>3</a:t>
            </a:r>
            <a:r>
              <a:rPr lang="ro-RO" sz="2000" dirty="0"/>
              <a:t>)[X] de grad cel mult 4 sau </a:t>
            </a:r>
            <a:r>
              <a:rPr lang="ro-RO" sz="2000" dirty="0" smtClean="0"/>
              <a:t>– echivalent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o-RO" sz="2000" dirty="0"/>
              <a:t>d</a:t>
            </a:r>
            <a:r>
              <a:rPr lang="ro-RO" sz="2000" dirty="0" smtClean="0"/>
              <a:t>in înmulțirea </a:t>
            </a:r>
            <a:r>
              <a:rPr lang="ro-RO" sz="2000" dirty="0"/>
              <a:t>cu matricea G </a:t>
            </a:r>
            <a:r>
              <a:rPr lang="ro-RO" sz="2000" dirty="0" smtClean="0"/>
              <a:t>a tuturor </a:t>
            </a:r>
            <a:r>
              <a:rPr lang="ro-RO" sz="2000" dirty="0"/>
              <a:t>cuvintelor din GF(2</a:t>
            </a:r>
            <a:r>
              <a:rPr lang="ro-RO" sz="2000" baseline="30000" dirty="0"/>
              <a:t>3</a:t>
            </a:r>
            <a:r>
              <a:rPr lang="ro-RO" sz="2000" dirty="0"/>
              <a:t>)</a:t>
            </a:r>
            <a:r>
              <a:rPr lang="ro-RO" sz="2000" baseline="30000" dirty="0"/>
              <a:t>5</a:t>
            </a:r>
            <a:r>
              <a:rPr lang="ro-RO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o-RO" sz="2000" dirty="0"/>
              <a:t>De exemplu codificarea mesajului de </a:t>
            </a:r>
            <a:r>
              <a:rPr lang="ro-RO" sz="2000" dirty="0" smtClean="0"/>
              <a:t>informație</a:t>
            </a:r>
          </a:p>
          <a:p>
            <a:pPr>
              <a:spcBef>
                <a:spcPct val="50000"/>
              </a:spcBef>
            </a:pPr>
            <a:endParaRPr lang="ro-RO" sz="2000" dirty="0"/>
          </a:p>
          <a:p>
            <a:pPr>
              <a:spcBef>
                <a:spcPct val="50000"/>
              </a:spcBef>
            </a:pPr>
            <a:r>
              <a:rPr lang="ro-RO" sz="2000" dirty="0" smtClean="0"/>
              <a:t>Este:</a:t>
            </a:r>
          </a:p>
          <a:p>
            <a:pPr>
              <a:spcBef>
                <a:spcPct val="50000"/>
              </a:spcBef>
            </a:pPr>
            <a:endParaRPr lang="ro-RO" sz="2000" dirty="0"/>
          </a:p>
          <a:p>
            <a:pPr>
              <a:spcBef>
                <a:spcPct val="50000"/>
              </a:spcBef>
            </a:pPr>
            <a:endParaRPr lang="ro-RO" sz="2000" dirty="0" smtClean="0"/>
          </a:p>
          <a:p>
            <a:pPr>
              <a:spcBef>
                <a:spcPct val="50000"/>
              </a:spcBef>
            </a:pPr>
            <a:r>
              <a:rPr lang="ro-RO" sz="2000" dirty="0"/>
              <a:t>O matrice de control foarte </a:t>
            </a:r>
            <a:r>
              <a:rPr lang="ro-RO" sz="2000" dirty="0" smtClean="0"/>
              <a:t>simplă </a:t>
            </a:r>
            <a:r>
              <a:rPr lang="ro-RO" sz="2000" dirty="0"/>
              <a:t>se </a:t>
            </a:r>
            <a:r>
              <a:rPr lang="ro-RO" sz="2000" dirty="0" smtClean="0"/>
              <a:t>obține folosind rădăcinile </a:t>
            </a:r>
            <a:r>
              <a:rPr lang="el-GR" sz="2000" dirty="0" smtClean="0"/>
              <a:t>α</a:t>
            </a:r>
            <a:r>
              <a:rPr lang="ro-RO" sz="2000" dirty="0" smtClean="0"/>
              <a:t> și </a:t>
            </a:r>
            <a:r>
              <a:rPr lang="el-GR" sz="2000" dirty="0" smtClean="0"/>
              <a:t>α</a:t>
            </a:r>
            <a:r>
              <a:rPr lang="ro-RO" sz="2000" baseline="30000" dirty="0" smtClean="0"/>
              <a:t>2</a:t>
            </a:r>
            <a:r>
              <a:rPr lang="ro-RO" sz="2000" dirty="0" smtClean="0"/>
              <a:t> </a:t>
            </a:r>
            <a:r>
              <a:rPr lang="ro-RO" sz="2000" dirty="0"/>
              <a:t>ale cuvintelor - cod:</a:t>
            </a:r>
            <a:endParaRPr lang="ro-RO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2" y="2780928"/>
            <a:ext cx="1385296" cy="34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2660864" cy="3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2" y="3627026"/>
            <a:ext cx="72008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2" y="5301208"/>
            <a:ext cx="49505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 sistematică a codurilor Reed-Solomon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623" y="980728"/>
            <a:ext cx="765075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 </a:t>
            </a:r>
            <a:r>
              <a:rPr lang="ro-RO" sz="2200" dirty="0"/>
              <a:t>fie un cod RS generat cu ajutorul polinomului generator de forma: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 codul C</a:t>
            </a:r>
            <a:r>
              <a:rPr lang="ro-RO" sz="2200" baseline="-25000" dirty="0"/>
              <a:t>RS</a:t>
            </a:r>
            <a:r>
              <a:rPr lang="ro-RO" sz="2200" dirty="0"/>
              <a:t>(n, n-2t) este constituit din polinoame </a:t>
            </a:r>
            <a:r>
              <a:rPr lang="ro-RO" sz="2200" i="1" dirty="0"/>
              <a:t>c(X)</a:t>
            </a:r>
            <a:r>
              <a:rPr lang="ro-RO" sz="2200" dirty="0"/>
              <a:t> de grad </a:t>
            </a:r>
            <a:r>
              <a:rPr lang="ro-RO" sz="2200" i="1" dirty="0"/>
              <a:t>n-1</a:t>
            </a:r>
            <a:r>
              <a:rPr lang="ro-RO" sz="2200" dirty="0"/>
              <a:t> sau mai mic. Aceste polinoame au coeficienţi în câmpul Galois, </a:t>
            </a:r>
            <a:r>
              <a:rPr lang="ro-RO" sz="2200" i="1" dirty="0">
                <a:sym typeface="Symbol" pitchFamily="18" charset="2"/>
              </a:rPr>
              <a:t>GF(2</a:t>
            </a:r>
            <a:r>
              <a:rPr lang="ro-RO" sz="2200" i="1" baseline="30000" dirty="0">
                <a:sym typeface="Symbol" pitchFamily="18" charset="2"/>
              </a:rPr>
              <a:t>m</a:t>
            </a:r>
            <a:r>
              <a:rPr lang="ro-RO" sz="2200" i="1" dirty="0">
                <a:sym typeface="Symbol" pitchFamily="18" charset="2"/>
              </a:rPr>
              <a:t>).</a:t>
            </a:r>
            <a:r>
              <a:rPr lang="ro-RO" sz="2200" dirty="0">
                <a:sym typeface="Symbol" pitchFamily="18" charset="2"/>
              </a:rPr>
              <a:t> </a:t>
            </a:r>
            <a:endParaRPr lang="en-US" sz="2200" dirty="0" smtClean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>
                <a:sym typeface="Symbol" pitchFamily="18" charset="2"/>
              </a:rPr>
              <a:t> polinoamele de cod sunt multipli ai polinomului generator</a:t>
            </a:r>
            <a:r>
              <a:rPr lang="ro-RO" sz="2200" dirty="0" smtClean="0">
                <a:sym typeface="Symbol" pitchFamily="18" charset="2"/>
              </a:rPr>
              <a:t>.</a:t>
            </a:r>
            <a:endParaRPr lang="ro-RO" sz="2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957268"/>
            <a:ext cx="65532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8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 sistematică a codurilor Reed-Solomon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7670" y="1236643"/>
            <a:ext cx="757874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b="1" dirty="0" smtClean="0"/>
              <a:t> </a:t>
            </a:r>
            <a:r>
              <a:rPr lang="ro-RO" sz="2400" dirty="0"/>
              <a:t>un mesaj se poate scrie sub formă polinomială: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/>
              <a:t> acest mesaj are coeficienţii în câmpul Galois, </a:t>
            </a:r>
            <a:r>
              <a:rPr lang="ro-RO" sz="2400" i="1" dirty="0">
                <a:sym typeface="Symbol" pitchFamily="18" charset="2"/>
              </a:rPr>
              <a:t>GF(2</a:t>
            </a:r>
            <a:r>
              <a:rPr lang="ro-RO" sz="2400" i="1" baseline="30000" dirty="0">
                <a:sym typeface="Symbol" pitchFamily="18" charset="2"/>
              </a:rPr>
              <a:t>m</a:t>
            </a:r>
            <a:r>
              <a:rPr lang="ro-RO" sz="2400" i="1" dirty="0">
                <a:sym typeface="Symbol" pitchFamily="18" charset="2"/>
              </a:rPr>
              <a:t>).</a:t>
            </a:r>
            <a:r>
              <a:rPr lang="ro-RO" sz="2400" dirty="0">
                <a:sym typeface="Symbol" pitchFamily="18" charset="2"/>
              </a:rPr>
              <a:t>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/>
              <a:t> Forma sistematică a cuvântului de cod se poate obţine împărţind </a:t>
            </a:r>
            <a:r>
              <a:rPr lang="ro-RO" sz="2400" i="1" dirty="0" err="1"/>
              <a:t>X</a:t>
            </a:r>
            <a:r>
              <a:rPr lang="ro-RO" sz="2400" i="1" baseline="30000" dirty="0" err="1"/>
              <a:t>n-k</a:t>
            </a:r>
            <a:r>
              <a:rPr lang="ro-RO" sz="2400" i="1" dirty="0" err="1"/>
              <a:t>m</a:t>
            </a:r>
            <a:r>
              <a:rPr lang="ro-RO" sz="2400" i="1" dirty="0"/>
              <a:t>(X)</a:t>
            </a:r>
            <a:r>
              <a:rPr lang="ro-RO" sz="2400" dirty="0"/>
              <a:t> la polinomul generator </a:t>
            </a:r>
            <a:r>
              <a:rPr lang="ro-RO" sz="2400" i="1" dirty="0"/>
              <a:t>g(X</a:t>
            </a:r>
            <a:r>
              <a:rPr lang="ro-RO" sz="2400" i="1" dirty="0" smtClean="0"/>
              <a:t>)</a:t>
            </a:r>
            <a:r>
              <a:rPr lang="ro-RO" sz="2400" dirty="0" smtClean="0"/>
              <a:t>.</a:t>
            </a:r>
            <a:endParaRPr lang="ro-RO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6" y="1700808"/>
            <a:ext cx="4321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0" y="3314135"/>
            <a:ext cx="4752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 sistematică a codurilor Reed-Solomon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37671" y="992237"/>
            <a:ext cx="757874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/>
              <a:t>Exemplul </a:t>
            </a:r>
            <a:r>
              <a:rPr lang="ro-RO" sz="2000" u="sng" dirty="0" smtClean="0"/>
              <a:t>4</a:t>
            </a:r>
            <a:endParaRPr lang="ro-RO" sz="2000" u="sng" dirty="0"/>
          </a:p>
          <a:p>
            <a:pPr algn="just"/>
            <a:r>
              <a:rPr lang="ro-RO" sz="2000" dirty="0"/>
              <a:t>Să se determine cuvântul de cod sistematic, pentru un cod RS de tipul celui din exemplul 2. Se consideră că se transmite mesajul (001 101 111 010 011).</a:t>
            </a:r>
          </a:p>
          <a:p>
            <a:pPr algn="just"/>
            <a:endParaRPr lang="ro-RO" sz="2000" b="1" dirty="0"/>
          </a:p>
          <a:p>
            <a:pPr algn="just"/>
            <a:r>
              <a:rPr lang="ro-RO" sz="2000" dirty="0"/>
              <a:t>Forma polinomială a mesajului este</a:t>
            </a:r>
            <a:r>
              <a:rPr lang="ro-RO" sz="2000" dirty="0" smtClean="0"/>
              <a:t>:</a:t>
            </a:r>
            <a:endParaRPr lang="en-US" sz="2000" dirty="0" smtClean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Rezultă: 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98036"/>
            <a:ext cx="597693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50577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 sistematică a codurilor Reed-Solomon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7" y="1340768"/>
            <a:ext cx="6083933" cy="270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7" y="4509120"/>
            <a:ext cx="6480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2" y="5484862"/>
            <a:ext cx="3851275" cy="46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0087" y="84600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u="sng" dirty="0"/>
              <a:t>Exemplul </a:t>
            </a:r>
            <a:r>
              <a:rPr lang="ro-RO" u="sng" dirty="0" smtClean="0"/>
              <a:t>4</a:t>
            </a:r>
            <a:endParaRPr lang="ro-RO" u="sng" dirty="0"/>
          </a:p>
        </p:txBody>
      </p:sp>
    </p:spTree>
    <p:extLst>
      <p:ext uri="{BB962C8B-B14F-4D97-AF65-F5344CB8AC3E}">
        <p14:creationId xmlns:p14="http://schemas.microsoft.com/office/powerpoint/2010/main" val="22345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RS scurte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1052736"/>
            <a:ext cx="75787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Deoarece </a:t>
            </a:r>
            <a:r>
              <a:rPr lang="el-GR" sz="2200" dirty="0" smtClean="0"/>
              <a:t>αϵ</a:t>
            </a:r>
            <a:r>
              <a:rPr lang="ro-RO" sz="2200" dirty="0" smtClean="0"/>
              <a:t>GF(2</a:t>
            </a:r>
            <a:r>
              <a:rPr lang="ro-RO" sz="2200" baseline="30000" dirty="0" smtClean="0"/>
              <a:t>m</a:t>
            </a:r>
            <a:r>
              <a:rPr lang="ro-RO" sz="2200" dirty="0" smtClean="0"/>
              <a:t>) </a:t>
            </a:r>
            <a:r>
              <a:rPr lang="ro-RO" sz="2200" dirty="0"/>
              <a:t>este </a:t>
            </a:r>
            <a:r>
              <a:rPr lang="ro-RO" sz="2200" dirty="0" smtClean="0"/>
              <a:t>primitiv: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toate </a:t>
            </a:r>
            <a:r>
              <a:rPr lang="ro-RO" sz="2200" dirty="0"/>
              <a:t>cuvintele unui cod RS au </a:t>
            </a:r>
            <a:r>
              <a:rPr lang="ro-RO" sz="2200" dirty="0" smtClean="0"/>
              <a:t>lungimea:  n </a:t>
            </a:r>
            <a:r>
              <a:rPr lang="ro-RO" sz="2200" dirty="0"/>
              <a:t>= 2</a:t>
            </a:r>
            <a:r>
              <a:rPr lang="ro-RO" sz="2200" baseline="30000" dirty="0"/>
              <a:t>m</a:t>
            </a:r>
            <a:r>
              <a:rPr lang="ro-RO" sz="2200" dirty="0"/>
              <a:t> </a:t>
            </a:r>
            <a:r>
              <a:rPr lang="ro-RO" sz="2200" dirty="0" smtClean="0"/>
              <a:t>- 1 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k </a:t>
            </a:r>
            <a:r>
              <a:rPr lang="ro-RO" sz="2200" dirty="0"/>
              <a:t>= n </a:t>
            </a:r>
            <a:r>
              <a:rPr lang="ro-RO" sz="2200" dirty="0" smtClean="0"/>
              <a:t>- d </a:t>
            </a:r>
            <a:r>
              <a:rPr lang="ro-RO" sz="2200" dirty="0"/>
              <a:t>+ 1 = 2</a:t>
            </a:r>
            <a:r>
              <a:rPr lang="ro-RO" sz="2200" baseline="30000" dirty="0"/>
              <a:t>m</a:t>
            </a:r>
            <a:r>
              <a:rPr lang="ro-RO" sz="2200" dirty="0"/>
              <a:t> </a:t>
            </a:r>
            <a:r>
              <a:rPr lang="ro-RO" sz="2200" dirty="0" smtClean="0"/>
              <a:t>- </a:t>
            </a:r>
            <a:r>
              <a:rPr lang="ro-RO" sz="2200" dirty="0"/>
              <a:t>d simboluri de </a:t>
            </a:r>
            <a:r>
              <a:rPr lang="ro-RO" sz="2200" dirty="0" smtClean="0"/>
              <a:t>informație.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ü"/>
            </a:pP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Uneori însă sunt necesare </a:t>
            </a:r>
            <a:r>
              <a:rPr lang="ro-RO" sz="2200" dirty="0"/>
              <a:t>coduri RS a </a:t>
            </a:r>
            <a:r>
              <a:rPr lang="ro-RO" sz="2200" dirty="0" smtClean="0"/>
              <a:t>c</a:t>
            </a:r>
            <a:r>
              <a:rPr lang="ro-RO" sz="2200" dirty="0"/>
              <a:t>ă</a:t>
            </a:r>
            <a:r>
              <a:rPr lang="ro-RO" sz="2200" dirty="0" smtClean="0"/>
              <a:t>ror </a:t>
            </a:r>
            <a:r>
              <a:rPr lang="ro-RO" sz="2200" dirty="0"/>
              <a:t>lungime </a:t>
            </a:r>
            <a:r>
              <a:rPr lang="ro-RO" sz="2200" dirty="0" smtClean="0"/>
              <a:t>să </a:t>
            </a:r>
            <a:r>
              <a:rPr lang="ro-RO" sz="2200" dirty="0"/>
              <a:t>nu fie de </a:t>
            </a:r>
            <a:r>
              <a:rPr lang="ro-RO" sz="2200" dirty="0" smtClean="0"/>
              <a:t>această formă.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Ele </a:t>
            </a:r>
            <a:r>
              <a:rPr lang="ro-RO" sz="2200" dirty="0"/>
              <a:t>se </a:t>
            </a:r>
            <a:r>
              <a:rPr lang="ro-RO" sz="2200" dirty="0" smtClean="0"/>
              <a:t>obțin </a:t>
            </a:r>
            <a:r>
              <a:rPr lang="ro-RO" sz="2200" dirty="0"/>
              <a:t>astfel</a:t>
            </a:r>
            <a:r>
              <a:rPr lang="ro-RO" sz="2200" dirty="0" smtClean="0"/>
              <a:t>:</a:t>
            </a:r>
            <a:endParaRPr lang="ro-RO" sz="2200" dirty="0"/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Fie A un (n; k) - cod RS de </a:t>
            </a:r>
            <a:r>
              <a:rPr lang="ro-RO" sz="2200" dirty="0" smtClean="0"/>
              <a:t>distanță </a:t>
            </a:r>
            <a:r>
              <a:rPr lang="ro-RO" sz="2200" i="1" dirty="0"/>
              <a:t>d</a:t>
            </a:r>
            <a:r>
              <a:rPr lang="ro-RO" sz="2200" dirty="0"/>
              <a:t> </a:t>
            </a:r>
            <a:r>
              <a:rPr lang="ro-RO" sz="2200" dirty="0" smtClean="0"/>
              <a:t>și </a:t>
            </a:r>
            <a:r>
              <a:rPr lang="ro-RO" sz="2200" i="1" dirty="0"/>
              <a:t>s</a:t>
            </a:r>
            <a:r>
              <a:rPr lang="ro-RO" sz="2200" dirty="0"/>
              <a:t> (1 ≤</a:t>
            </a:r>
            <a:r>
              <a:rPr lang="ro-RO" sz="2200" dirty="0" smtClean="0"/>
              <a:t>s </a:t>
            </a:r>
            <a:r>
              <a:rPr lang="ro-RO" sz="2200" dirty="0"/>
              <a:t>&lt; 2</a:t>
            </a:r>
            <a:r>
              <a:rPr lang="ro-RO" sz="2200" baseline="30000" dirty="0"/>
              <a:t>m</a:t>
            </a:r>
            <a:r>
              <a:rPr lang="ro-RO" sz="2200" dirty="0"/>
              <a:t> </a:t>
            </a:r>
            <a:r>
              <a:rPr lang="ro-RO" sz="2200" dirty="0" err="1" smtClean="0"/>
              <a:t>-d</a:t>
            </a:r>
            <a:r>
              <a:rPr lang="ro-RO" sz="2200" dirty="0"/>
              <a:t>) un </a:t>
            </a:r>
            <a:r>
              <a:rPr lang="ro-RO" sz="2200" dirty="0" smtClean="0"/>
              <a:t>număr întreg</a:t>
            </a:r>
            <a:r>
              <a:rPr lang="ro-RO" sz="2200" dirty="0"/>
              <a:t>.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Se </a:t>
            </a:r>
            <a:r>
              <a:rPr lang="ro-RO" sz="2200" dirty="0" smtClean="0"/>
              <a:t>construiește </a:t>
            </a:r>
            <a:r>
              <a:rPr lang="ro-RO" sz="2200" dirty="0"/>
              <a:t>codul RS scurt A(s) format din toate cuvintele lui A care au 0 </a:t>
            </a:r>
            <a:r>
              <a:rPr lang="ro-RO" sz="2200" dirty="0" smtClean="0"/>
              <a:t>pe </a:t>
            </a:r>
            <a:r>
              <a:rPr lang="pt-BR" sz="2200" dirty="0" smtClean="0"/>
              <a:t>ultimele </a:t>
            </a:r>
            <a:r>
              <a:rPr lang="pt-BR" sz="2200" i="1" dirty="0"/>
              <a:t>s</a:t>
            </a:r>
            <a:r>
              <a:rPr lang="pt-BR" sz="2200" dirty="0"/>
              <a:t> </a:t>
            </a:r>
            <a:r>
              <a:rPr lang="pt-BR" sz="2200" dirty="0" smtClean="0"/>
              <a:t>pozi</a:t>
            </a:r>
            <a:r>
              <a:rPr lang="ro-RO" sz="2200" dirty="0" smtClean="0"/>
              <a:t>ț</a:t>
            </a:r>
            <a:r>
              <a:rPr lang="pt-BR" sz="2200" dirty="0" smtClean="0"/>
              <a:t>ii</a:t>
            </a:r>
            <a:r>
              <a:rPr lang="pt-BR" sz="2200" dirty="0"/>
              <a:t>, din care apoi aceste s </a:t>
            </a:r>
            <a:r>
              <a:rPr lang="pt-BR" sz="2200" dirty="0" smtClean="0"/>
              <a:t>pozi</a:t>
            </a:r>
            <a:r>
              <a:rPr lang="ro-RO" sz="2200" dirty="0" smtClean="0"/>
              <a:t>ț</a:t>
            </a:r>
            <a:r>
              <a:rPr lang="pt-BR" sz="2200" dirty="0" smtClean="0"/>
              <a:t>ii </a:t>
            </a:r>
            <a:r>
              <a:rPr lang="pt-BR" sz="2200" dirty="0"/>
              <a:t>se </a:t>
            </a:r>
            <a:r>
              <a:rPr lang="pt-BR" sz="2200" dirty="0" smtClean="0"/>
              <a:t>ignor</a:t>
            </a:r>
            <a:r>
              <a:rPr lang="ro-RO" sz="2200" dirty="0" smtClean="0"/>
              <a:t>ă</a:t>
            </a:r>
            <a:r>
              <a:rPr lang="pt-BR" sz="2200" dirty="0" smtClean="0"/>
              <a:t>.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16521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RS scurte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70545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0087" y="84600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u="sng" dirty="0"/>
              <a:t>Exemplul 5</a:t>
            </a:r>
          </a:p>
        </p:txBody>
      </p:sp>
    </p:spTree>
    <p:extLst>
      <p:ext uri="{BB962C8B-B14F-4D97-AF65-F5344CB8AC3E}">
        <p14:creationId xmlns:p14="http://schemas.microsoft.com/office/powerpoint/2010/main" val="34682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RS scurte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Dacă </a:t>
            </a:r>
            <a:r>
              <a:rPr lang="ro-RO" sz="2200" dirty="0"/>
              <a:t>g(X) este polinomul generator al codului A, </a:t>
            </a:r>
            <a:r>
              <a:rPr lang="ro-RO" sz="2200" dirty="0" smtClean="0"/>
              <a:t>atunci: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algn="just">
              <a:buClr>
                <a:srgbClr val="0070C0"/>
              </a:buClr>
            </a:pP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Sau - altfel spus - A(s) </a:t>
            </a:r>
            <a:r>
              <a:rPr lang="ro-RO" sz="2200" dirty="0" smtClean="0"/>
              <a:t>conține </a:t>
            </a:r>
            <a:r>
              <a:rPr lang="ro-RO" sz="2200" dirty="0"/>
              <a:t>toate polinoamele de forma b(X) </a:t>
            </a:r>
            <a:r>
              <a:rPr lang="ro-RO" sz="2200" dirty="0" smtClean="0"/>
              <a:t>unde: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De aici </a:t>
            </a:r>
            <a:r>
              <a:rPr lang="ro-RO" sz="2200" dirty="0" smtClean="0"/>
              <a:t>rezultă că </a:t>
            </a:r>
            <a:r>
              <a:rPr lang="ro-RO" sz="2200" dirty="0"/>
              <a:t>matricea generatoare a unui cod RS scurt A(s) </a:t>
            </a:r>
            <a:r>
              <a:rPr lang="ro-RO" sz="2200" dirty="0" smtClean="0"/>
              <a:t>este:</a:t>
            </a:r>
          </a:p>
          <a:p>
            <a:pPr algn="just">
              <a:buClr>
                <a:srgbClr val="0070C0"/>
              </a:buClr>
            </a:pPr>
            <a:endParaRPr lang="ro-RO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888432" cy="3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3838"/>
            <a:ext cx="5612057" cy="5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7"/>
            <a:ext cx="2736304" cy="170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RS scurte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271043"/>
            <a:ext cx="7488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Matricea generatoare </a:t>
            </a:r>
            <a:r>
              <a:rPr lang="it-IT" sz="2200" dirty="0" smtClean="0"/>
              <a:t>se ob</a:t>
            </a:r>
            <a:r>
              <a:rPr lang="ro-RO" sz="2200" dirty="0" smtClean="0"/>
              <a:t>ț</a:t>
            </a:r>
            <a:r>
              <a:rPr lang="it-IT" sz="2200" dirty="0" smtClean="0"/>
              <a:t>ine </a:t>
            </a:r>
            <a:r>
              <a:rPr lang="it-IT" sz="2200" dirty="0"/>
              <a:t>din matricea generatoare a codului A, din care se </a:t>
            </a:r>
            <a:r>
              <a:rPr lang="it-IT" sz="2200" dirty="0" smtClean="0"/>
              <a:t>elimin</a:t>
            </a:r>
            <a:r>
              <a:rPr lang="ro-RO" sz="2200" dirty="0" smtClean="0"/>
              <a:t>ă</a:t>
            </a:r>
            <a:r>
              <a:rPr lang="it-IT" sz="2200" dirty="0" smtClean="0"/>
              <a:t> </a:t>
            </a:r>
            <a:r>
              <a:rPr lang="it-IT" sz="2200" dirty="0"/>
              <a:t>ultimele </a:t>
            </a:r>
            <a:r>
              <a:rPr lang="it-IT" sz="2200" dirty="0" smtClean="0"/>
              <a:t>s</a:t>
            </a:r>
            <a:r>
              <a:rPr lang="ro-RO" sz="2200" dirty="0" smtClean="0"/>
              <a:t> linii</a:t>
            </a:r>
            <a:r>
              <a:rPr lang="ro-RO" sz="2200" dirty="0"/>
              <a:t>. </a:t>
            </a: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Numărul </a:t>
            </a:r>
            <a:r>
              <a:rPr lang="ro-RO" sz="2200" dirty="0"/>
              <a:t>de simboluri de </a:t>
            </a:r>
            <a:r>
              <a:rPr lang="ro-RO" sz="2200" dirty="0" smtClean="0"/>
              <a:t>informație </a:t>
            </a:r>
            <a:r>
              <a:rPr lang="ro-RO" sz="2200" dirty="0"/>
              <a:t>este egal cu </a:t>
            </a:r>
            <a:r>
              <a:rPr lang="ro-RO" sz="2200" dirty="0" smtClean="0"/>
              <a:t>numărul </a:t>
            </a:r>
            <a:r>
              <a:rPr lang="ro-RO" sz="2200" dirty="0"/>
              <a:t>de linii din G, </a:t>
            </a:r>
            <a:r>
              <a:rPr lang="ro-RO" sz="2200" dirty="0" smtClean="0"/>
              <a:t>deci </a:t>
            </a:r>
            <a:r>
              <a:rPr lang="ro-RO" sz="2200" dirty="0" err="1" smtClean="0"/>
              <a:t>k</a:t>
            </a:r>
            <a:r>
              <a:rPr lang="ro-RO" sz="2200" baseline="-25000" dirty="0" err="1" smtClean="0"/>
              <a:t>s</a:t>
            </a:r>
            <a:r>
              <a:rPr lang="ro-RO" sz="2200" dirty="0" smtClean="0"/>
              <a:t> </a:t>
            </a:r>
            <a:r>
              <a:rPr lang="ro-RO" sz="2200" dirty="0"/>
              <a:t>= k </a:t>
            </a:r>
            <a:r>
              <a:rPr lang="ro-RO" sz="2200" dirty="0" smtClean="0"/>
              <a:t>- </a:t>
            </a:r>
            <a:r>
              <a:rPr lang="ro-RO" sz="2200" dirty="0"/>
              <a:t>s = 2</a:t>
            </a:r>
            <a:r>
              <a:rPr lang="ro-RO" sz="2200" baseline="30000" dirty="0"/>
              <a:t>m</a:t>
            </a:r>
            <a:r>
              <a:rPr lang="ro-RO" sz="2200" dirty="0"/>
              <a:t> </a:t>
            </a:r>
            <a:r>
              <a:rPr lang="ro-RO" sz="2200" dirty="0" smtClean="0"/>
              <a:t>- </a:t>
            </a:r>
            <a:r>
              <a:rPr lang="ro-RO" sz="2200" dirty="0"/>
              <a:t>d </a:t>
            </a:r>
            <a:r>
              <a:rPr lang="ro-RO" sz="2200" dirty="0" smtClean="0"/>
              <a:t>- s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142347"/>
            <a:ext cx="3096344" cy="19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>
            <a:normAutofit/>
          </a:bodyPr>
          <a:lstStyle/>
          <a:p>
            <a:pPr algn="ctr"/>
            <a:r>
              <a:rPr lang="ro-RO" sz="3800" b="1" dirty="0">
                <a:solidFill>
                  <a:schemeClr val="bg1">
                    <a:lumMod val="85000"/>
                  </a:schemeClr>
                </a:solidFill>
              </a:rPr>
              <a:t>CODURI </a:t>
            </a:r>
            <a:r>
              <a:rPr lang="ro-RO" sz="3800" b="1" dirty="0" err="1" smtClean="0">
                <a:solidFill>
                  <a:schemeClr val="bg1">
                    <a:lumMod val="85000"/>
                  </a:schemeClr>
                </a:solidFill>
              </a:rPr>
              <a:t>Reed</a:t>
            </a:r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–Solomon</a:t>
            </a:r>
            <a:endParaRPr lang="ro-RO" sz="3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7013" y="1268413"/>
            <a:ext cx="891698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/>
            <a:endParaRPr lang="ro-RO" sz="2000" dirty="0"/>
          </a:p>
          <a:p>
            <a:pPr marL="742950" lvl="1" indent="-285750"/>
            <a:r>
              <a:rPr lang="ro-RO" sz="2000" dirty="0"/>
              <a:t>                                                                     - cuvântul de cod</a:t>
            </a:r>
          </a:p>
          <a:p>
            <a:endParaRPr lang="ro-RO" sz="2000" b="1" dirty="0"/>
          </a:p>
          <a:p>
            <a:endParaRPr lang="ro-RO" sz="2000" b="1" dirty="0"/>
          </a:p>
          <a:p>
            <a:pPr marL="742950" lvl="1" indent="-285750"/>
            <a:r>
              <a:rPr lang="ro-RO" sz="2000" dirty="0"/>
              <a:t>                                                                     - cuvântul recepţionat</a:t>
            </a:r>
          </a:p>
          <a:p>
            <a:endParaRPr lang="ro-RO" sz="2000" b="1" dirty="0"/>
          </a:p>
          <a:p>
            <a:endParaRPr lang="ro-RO" sz="2000" b="1" dirty="0"/>
          </a:p>
          <a:p>
            <a:pPr marL="742950" lvl="1" indent="-285750"/>
            <a:r>
              <a:rPr lang="ro-RO" dirty="0"/>
              <a:t>                                                                            - eroarea apărută în timpul </a:t>
            </a:r>
            <a:r>
              <a:rPr lang="ro-RO" dirty="0" smtClean="0"/>
              <a:t>						             transmisiei</a:t>
            </a:r>
            <a:endParaRPr lang="ro-RO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consideră că polinomul eroare conţine </a:t>
            </a:r>
            <a:r>
              <a:rPr lang="el-GR" sz="2000" dirty="0">
                <a:cs typeface="Arial" pitchFamily="34" charset="0"/>
              </a:rPr>
              <a:t>τ</a:t>
            </a:r>
            <a:r>
              <a:rPr lang="ro-RO" sz="2000" dirty="0">
                <a:cs typeface="Arial" pitchFamily="34" charset="0"/>
              </a:rPr>
              <a:t> elemente diferite de zero.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556791"/>
            <a:ext cx="46799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8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7671" y="1024275"/>
            <a:ext cx="757874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consideră că polinomul eroare conţine </a:t>
            </a:r>
            <a:r>
              <a:rPr lang="el-GR" sz="2000" dirty="0">
                <a:cs typeface="Arial" pitchFamily="34" charset="0"/>
              </a:rPr>
              <a:t>τ</a:t>
            </a:r>
            <a:r>
              <a:rPr lang="ro-RO" sz="2000" dirty="0">
                <a:cs typeface="Arial" pitchFamily="34" charset="0"/>
              </a:rPr>
              <a:t> elemente diferite de zero.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cs typeface="Arial" pitchFamily="34" charset="0"/>
              </a:rPr>
              <a:t>Rezultă </a:t>
            </a:r>
            <a:r>
              <a:rPr lang="ro-RO" sz="2000" dirty="0">
                <a:cs typeface="Arial" pitchFamily="34" charset="0"/>
              </a:rPr>
              <a:t>că în timpul transmisiei vor fi </a:t>
            </a:r>
            <a:r>
              <a:rPr lang="el-GR" sz="2000" dirty="0"/>
              <a:t>τ</a:t>
            </a:r>
            <a:r>
              <a:rPr lang="ro-RO" sz="2000" dirty="0"/>
              <a:t> erori poziţionate astfel: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cs typeface="Arial" pitchFamily="34" charset="0"/>
              </a:rPr>
              <a:t>În </a:t>
            </a:r>
            <a:r>
              <a:rPr lang="ro-RO" sz="2000" dirty="0">
                <a:cs typeface="Arial" pitchFamily="34" charset="0"/>
              </a:rPr>
              <a:t>cazul unui cod non-binar definit in GF(2</a:t>
            </a:r>
            <a:r>
              <a:rPr lang="ro-RO" sz="2000" baseline="30000" dirty="0">
                <a:cs typeface="Arial" pitchFamily="34" charset="0"/>
              </a:rPr>
              <a:t>m</a:t>
            </a:r>
            <a:r>
              <a:rPr lang="ro-RO" sz="2000" dirty="0">
                <a:cs typeface="Arial" pitchFamily="34" charset="0"/>
              </a:rPr>
              <a:t>), toate elementele vectorilor implicaţi aparţin acestui câmp</a:t>
            </a:r>
            <a:r>
              <a:rPr lang="ro-RO" sz="2000" dirty="0" smtClean="0">
                <a:cs typeface="Arial" pitchFamily="34" charset="0"/>
              </a:rPr>
              <a:t>.</a:t>
            </a:r>
            <a:endParaRPr lang="en-US" sz="2000" dirty="0" smtClean="0"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cs typeface="Arial" pitchFamily="34" charset="0"/>
              </a:rPr>
              <a:t>În </a:t>
            </a:r>
            <a:r>
              <a:rPr lang="ro-RO" sz="2000" dirty="0">
                <a:cs typeface="Arial" pitchFamily="34" charset="0"/>
              </a:rPr>
              <a:t>acest caz trebuie să cunoaştem nu doar poziţia erorilor ci şi valoarea acestora în câmpul GF(2</a:t>
            </a:r>
            <a:r>
              <a:rPr lang="ro-RO" sz="2000" baseline="30000" dirty="0">
                <a:cs typeface="Arial" pitchFamily="34" charset="0"/>
              </a:rPr>
              <a:t>m</a:t>
            </a:r>
            <a:r>
              <a:rPr lang="ro-RO" sz="2000" dirty="0">
                <a:cs typeface="Arial" pitchFamily="34" charset="0"/>
              </a:rPr>
              <a:t>).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cs typeface="Arial" pitchFamily="34" charset="0"/>
              </a:rPr>
              <a:t>definim </a:t>
            </a:r>
            <a:r>
              <a:rPr lang="ro-RO" sz="2000" u="sng" dirty="0"/>
              <a:t>locatorul</a:t>
            </a:r>
            <a:r>
              <a:rPr lang="ro-RO" sz="2000" dirty="0"/>
              <a:t> erorii: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calculează sindromul </a:t>
            </a:r>
            <a:r>
              <a:rPr lang="ro-RO" sz="2000" i="1" dirty="0"/>
              <a:t>s</a:t>
            </a:r>
            <a:r>
              <a:rPr lang="ro-RO" sz="2000" i="1" baseline="-25000" dirty="0"/>
              <a:t>i</a:t>
            </a:r>
            <a:r>
              <a:rPr lang="ro-RO" sz="2000" i="1" dirty="0"/>
              <a:t> </a:t>
            </a:r>
            <a:endParaRPr lang="ro-RO" sz="2000" b="1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1" y="2219326"/>
            <a:ext cx="634523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64064"/>
            <a:ext cx="36734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1105"/>
            <a:ext cx="43926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3140968"/>
            <a:ext cx="7129462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7671" y="908050"/>
            <a:ext cx="840632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 </a:t>
            </a:r>
            <a:r>
              <a:rPr lang="ro-RO" sz="2000" dirty="0"/>
              <a:t>cazul particular </a:t>
            </a:r>
            <a:r>
              <a:rPr lang="ro-RO" sz="2000" i="1" dirty="0"/>
              <a:t>C</a:t>
            </a:r>
            <a:r>
              <a:rPr lang="ro-RO" sz="2000" i="1" baseline="-25000" dirty="0"/>
              <a:t>RS</a:t>
            </a:r>
            <a:r>
              <a:rPr lang="ro-RO" sz="2000" i="1" dirty="0"/>
              <a:t>(n, n-2), t=1</a:t>
            </a:r>
            <a:r>
              <a:rPr lang="ro-RO" sz="2000" dirty="0"/>
              <a:t>, rezultă:</a:t>
            </a:r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b="1" dirty="0"/>
          </a:p>
          <a:p>
            <a:endParaRPr lang="ro-RO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6792"/>
            <a:ext cx="511175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303462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9581" y="764704"/>
            <a:ext cx="75768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/>
              <a:t>Exemplul </a:t>
            </a:r>
            <a:r>
              <a:rPr lang="ro-RO" sz="2000" u="sng" dirty="0" smtClean="0"/>
              <a:t>6</a:t>
            </a:r>
            <a:endParaRPr lang="ro-RO" sz="2000" u="sng" dirty="0"/>
          </a:p>
          <a:p>
            <a:pPr algn="just"/>
            <a:r>
              <a:rPr lang="ro-RO" sz="2000" dirty="0"/>
              <a:t>Se consideră codul RS din exemplul anterior (ex.3). Presupunem că vectorul recepţionat </a:t>
            </a:r>
            <a:r>
              <a:rPr lang="ro-RO" sz="2000" dirty="0" smtClean="0"/>
              <a:t>este</a:t>
            </a:r>
            <a:r>
              <a:rPr lang="en-US" sz="2000" dirty="0" smtClean="0"/>
              <a:t>:</a:t>
            </a:r>
          </a:p>
          <a:p>
            <a:pPr algn="just"/>
            <a:endParaRPr lang="en-US" sz="2000" dirty="0" smtClean="0"/>
          </a:p>
          <a:p>
            <a:pPr algn="just"/>
            <a:r>
              <a:rPr lang="ro-RO" sz="2000" dirty="0" smtClean="0"/>
              <a:t> </a:t>
            </a:r>
            <a:r>
              <a:rPr lang="ro-RO" sz="2000" i="1" dirty="0"/>
              <a:t>r = (000  110 001 101 111 </a:t>
            </a:r>
            <a:r>
              <a:rPr lang="ro-RO" sz="2000" i="1" dirty="0" err="1"/>
              <a:t>111</a:t>
            </a:r>
            <a:r>
              <a:rPr lang="ro-RO" sz="2000" i="1" dirty="0"/>
              <a:t> 011) = (0 </a:t>
            </a:r>
            <a:r>
              <a:rPr lang="ro-RO" sz="2000" i="1" dirty="0">
                <a:sym typeface="Symbol" pitchFamily="18" charset="2"/>
              </a:rPr>
              <a:t></a:t>
            </a:r>
            <a:r>
              <a:rPr lang="ro-RO" sz="2000" i="1" baseline="30000" dirty="0">
                <a:sym typeface="Symbol" pitchFamily="18" charset="2"/>
              </a:rPr>
              <a:t>5</a:t>
            </a:r>
            <a:r>
              <a:rPr lang="ro-RO" sz="2000" i="1" dirty="0">
                <a:sym typeface="Symbol" pitchFamily="18" charset="2"/>
              </a:rPr>
              <a:t> </a:t>
            </a:r>
            <a:r>
              <a:rPr lang="ro-RO" sz="2000" i="1" baseline="30000" dirty="0">
                <a:sym typeface="Symbol" pitchFamily="18" charset="2"/>
              </a:rPr>
              <a:t>2</a:t>
            </a:r>
            <a:r>
              <a:rPr lang="ro-RO" sz="2000" i="1" dirty="0">
                <a:sym typeface="Symbol" pitchFamily="18" charset="2"/>
              </a:rPr>
              <a:t> </a:t>
            </a:r>
            <a:r>
              <a:rPr lang="ro-RO" sz="2000" i="1" baseline="30000" dirty="0">
                <a:sym typeface="Symbol" pitchFamily="18" charset="2"/>
              </a:rPr>
              <a:t>3</a:t>
            </a:r>
            <a:r>
              <a:rPr lang="ro-RO" sz="2000" i="1" dirty="0">
                <a:sym typeface="Symbol" pitchFamily="18" charset="2"/>
              </a:rPr>
              <a:t> </a:t>
            </a:r>
            <a:r>
              <a:rPr lang="ro-RO" sz="2000" i="1" baseline="30000" dirty="0">
                <a:sym typeface="Symbol" pitchFamily="18" charset="2"/>
              </a:rPr>
              <a:t>4</a:t>
            </a:r>
            <a:r>
              <a:rPr lang="ro-RO" sz="2000" i="1" dirty="0">
                <a:sym typeface="Symbol" pitchFamily="18" charset="2"/>
              </a:rPr>
              <a:t> </a:t>
            </a:r>
            <a:r>
              <a:rPr lang="ro-RO" sz="2000" i="1" baseline="30000" dirty="0" err="1">
                <a:sym typeface="Symbol" pitchFamily="18" charset="2"/>
              </a:rPr>
              <a:t>4</a:t>
            </a:r>
            <a:r>
              <a:rPr lang="ro-RO" sz="2000" i="1" dirty="0">
                <a:sym typeface="Symbol" pitchFamily="18" charset="2"/>
              </a:rPr>
              <a:t> </a:t>
            </a:r>
            <a:r>
              <a:rPr lang="ro-RO" sz="2000" i="1" baseline="30000" dirty="0">
                <a:sym typeface="Symbol" pitchFamily="18" charset="2"/>
              </a:rPr>
              <a:t>6</a:t>
            </a:r>
            <a:r>
              <a:rPr lang="ro-RO" sz="2000" i="1" dirty="0">
                <a:sym typeface="Symbol" pitchFamily="18" charset="2"/>
              </a:rPr>
              <a:t>).</a:t>
            </a:r>
            <a:endParaRPr lang="ro-RO" sz="2000" b="1" dirty="0">
              <a:sym typeface="Symbol" pitchFamily="18" charset="2"/>
            </a:endParaRPr>
          </a:p>
          <a:p>
            <a:pPr algn="just"/>
            <a:endParaRPr lang="en-US" sz="2000" dirty="0" smtClean="0"/>
          </a:p>
          <a:p>
            <a:pPr algn="just"/>
            <a:r>
              <a:rPr lang="ro-RO" sz="2000" dirty="0" smtClean="0"/>
              <a:t>Determinaţi </a:t>
            </a:r>
            <a:r>
              <a:rPr lang="ro-RO" sz="2000" dirty="0"/>
              <a:t>poziţia şi valoarea erorii care apare pe parcursul transmisiei.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9" y="3311351"/>
            <a:ext cx="6840537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6" y="2276872"/>
            <a:ext cx="79216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08720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dirty="0"/>
              <a:t>Fiind cazuri particulare de coduri BCH, codurile RS se pot decodifica folosind </a:t>
            </a:r>
            <a:r>
              <a:rPr lang="ro-RO" dirty="0" smtClean="0"/>
              <a:t>algoritmul </a:t>
            </a:r>
            <a:r>
              <a:rPr lang="ro-RO" dirty="0" err="1" smtClean="0"/>
              <a:t>Peterson</a:t>
            </a:r>
            <a:r>
              <a:rPr lang="ro-RO" dirty="0" smtClean="0"/>
              <a:t>.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u="sng" dirty="0" smtClean="0"/>
          </a:p>
          <a:p>
            <a:pPr algn="just">
              <a:buClr>
                <a:srgbClr val="0070C0"/>
              </a:buClr>
            </a:pPr>
            <a:r>
              <a:rPr lang="ro-RO" u="sng" dirty="0" smtClean="0"/>
              <a:t>Exemplul </a:t>
            </a:r>
            <a:r>
              <a:rPr lang="ro-RO" u="sng" dirty="0"/>
              <a:t>6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" y="2276872"/>
            <a:ext cx="785653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" y="4581128"/>
            <a:ext cx="746601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0872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u="sng" dirty="0" smtClean="0"/>
              <a:t>Exemplul </a:t>
            </a:r>
            <a:r>
              <a:rPr lang="ro-RO" u="sng" dirty="0"/>
              <a:t>6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" y="1498979"/>
            <a:ext cx="77898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579737"/>
            <a:ext cx="77612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4" y="4779615"/>
            <a:ext cx="779938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Vectorul Sindrom utilizat pentru decodarea unui cod 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0872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u="sng" dirty="0" smtClean="0"/>
              <a:t>Exemplul </a:t>
            </a:r>
            <a:r>
              <a:rPr lang="ro-RO" u="sng" dirty="0"/>
              <a:t>6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5" y="1555051"/>
            <a:ext cx="77898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2" y="4221088"/>
            <a:ext cx="777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Algoritmul de decodificare Berlekamp - Massey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it-IT" sz="2200" dirty="0"/>
              <a:t>Fie g(X) polinomul generator al unui cod </a:t>
            </a:r>
            <a:r>
              <a:rPr lang="it-IT" sz="2200" dirty="0" smtClean="0"/>
              <a:t>RS</a:t>
            </a:r>
            <a:endParaRPr lang="ro-RO" sz="22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it-IT" sz="2200" dirty="0" smtClean="0"/>
              <a:t>c(X</a:t>
            </a:r>
            <a:r>
              <a:rPr lang="it-IT" sz="2200" dirty="0"/>
              <a:t>) = a(X)g(X) un polinom </a:t>
            </a:r>
            <a:r>
              <a:rPr lang="it-IT" sz="2200" dirty="0" smtClean="0"/>
              <a:t>-</a:t>
            </a:r>
            <a:r>
              <a:rPr lang="ro-RO" sz="2200" dirty="0" smtClean="0"/>
              <a:t> cod transmis</a:t>
            </a:r>
            <a:endParaRPr lang="ro-RO" sz="22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v(X</a:t>
            </a:r>
            <a:r>
              <a:rPr lang="ro-RO" sz="2200" dirty="0"/>
              <a:t>) = c(X) + e(X) polinomul </a:t>
            </a:r>
            <a:r>
              <a:rPr lang="ro-RO" sz="2200" dirty="0" smtClean="0"/>
              <a:t>recepționat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Notăm </a:t>
            </a:r>
            <a:r>
              <a:rPr lang="ro-RO" sz="2200" dirty="0"/>
              <a:t>V (X);C(X</a:t>
            </a:r>
            <a:r>
              <a:rPr lang="ro-RO" sz="2200" dirty="0" smtClean="0"/>
              <a:t>) și </a:t>
            </a:r>
            <a:r>
              <a:rPr lang="ro-RO" sz="2200" dirty="0"/>
              <a:t>E(X) transformatele lui v(X); c(X) respectiv e(X). </a:t>
            </a:r>
            <a:r>
              <a:rPr lang="ro-RO" sz="2200" dirty="0" smtClean="0"/>
              <a:t>Deoarece </a:t>
            </a:r>
            <a:r>
              <a:rPr lang="ro-RO" sz="2200" dirty="0"/>
              <a:t>transformata </a:t>
            </a:r>
            <a:r>
              <a:rPr lang="ro-RO" sz="2200" dirty="0" smtClean="0"/>
              <a:t>Fourier </a:t>
            </a:r>
            <a:r>
              <a:rPr lang="pt-BR" sz="2200" dirty="0" smtClean="0"/>
              <a:t>finit</a:t>
            </a:r>
            <a:r>
              <a:rPr lang="ro-RO" sz="2200" dirty="0" smtClean="0"/>
              <a:t>ă</a:t>
            </a:r>
            <a:r>
              <a:rPr lang="pt-BR" sz="2200" dirty="0" smtClean="0"/>
              <a:t> </a:t>
            </a:r>
            <a:r>
              <a:rPr lang="pt-BR" sz="2200" dirty="0"/>
              <a:t>este o </a:t>
            </a:r>
            <a:r>
              <a:rPr lang="pt-BR" sz="2200" dirty="0" smtClean="0"/>
              <a:t>aplica</a:t>
            </a:r>
            <a:r>
              <a:rPr lang="ro-RO" sz="2200" dirty="0" smtClean="0"/>
              <a:t>ț</a:t>
            </a:r>
            <a:r>
              <a:rPr lang="pt-BR" sz="2200" dirty="0" smtClean="0"/>
              <a:t>ie liniar</a:t>
            </a:r>
            <a:r>
              <a:rPr lang="ro-RO" sz="2200" dirty="0" smtClean="0"/>
              <a:t>ă</a:t>
            </a:r>
            <a:r>
              <a:rPr lang="pt-BR" sz="2200" dirty="0" smtClean="0"/>
              <a:t>, </a:t>
            </a:r>
            <a:r>
              <a:rPr lang="pt-BR" sz="2200" dirty="0"/>
              <a:t>se </a:t>
            </a:r>
            <a:r>
              <a:rPr lang="pt-BR" sz="2200" dirty="0" smtClean="0"/>
              <a:t>verific</a:t>
            </a:r>
            <a:r>
              <a:rPr lang="ro-RO" sz="2200" dirty="0" smtClean="0"/>
              <a:t>ă</a:t>
            </a:r>
            <a:r>
              <a:rPr lang="pt-BR" sz="2200" dirty="0" smtClean="0"/>
              <a:t> </a:t>
            </a:r>
            <a:r>
              <a:rPr lang="pt-BR" sz="2200" dirty="0"/>
              <a:t>imediat V (X) = C(X) + E(X</a:t>
            </a:r>
            <a:r>
              <a:rPr lang="pt-BR" sz="2200" dirty="0" smtClean="0"/>
              <a:t>).</a:t>
            </a:r>
            <a:endParaRPr lang="ro-RO" sz="22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Deoarece g(X) are </a:t>
            </a:r>
            <a:r>
              <a:rPr lang="ro-RO" sz="2200" dirty="0" smtClean="0"/>
              <a:t>d-1 rădăcini </a:t>
            </a:r>
            <a:r>
              <a:rPr lang="ro-RO" sz="2200" dirty="0"/>
              <a:t>consecutive </a:t>
            </a:r>
            <a:r>
              <a:rPr lang="el-GR" sz="2200" dirty="0" smtClean="0"/>
              <a:t>α</a:t>
            </a:r>
            <a:r>
              <a:rPr lang="ro-RO" sz="2200" baseline="30000" dirty="0" smtClean="0"/>
              <a:t>i</a:t>
            </a:r>
            <a:r>
              <a:rPr lang="ro-RO" sz="2200" dirty="0"/>
              <a:t>; </a:t>
            </a:r>
            <a:r>
              <a:rPr lang="ro-RO" sz="2200" dirty="0" smtClean="0"/>
              <a:t>m</a:t>
            </a:r>
            <a:r>
              <a:rPr lang="ro-RO" sz="2200" baseline="-25000" dirty="0" smtClean="0"/>
              <a:t>0</a:t>
            </a:r>
            <a:r>
              <a:rPr lang="ro-RO" sz="2200" dirty="0" smtClean="0"/>
              <a:t>≤i≤ </a:t>
            </a:r>
            <a:r>
              <a:rPr lang="ro-RO" sz="2200" dirty="0"/>
              <a:t>m</a:t>
            </a:r>
            <a:r>
              <a:rPr lang="ro-RO" sz="2200" baseline="-25000" dirty="0"/>
              <a:t>0 </a:t>
            </a:r>
            <a:r>
              <a:rPr lang="ro-RO" sz="2200" dirty="0" smtClean="0"/>
              <a:t>+d-2, sindromul s(X</a:t>
            </a:r>
            <a:r>
              <a:rPr lang="ro-RO" sz="2200" dirty="0"/>
              <a:t>) va avea </a:t>
            </a:r>
            <a:r>
              <a:rPr lang="ro-RO" sz="2200" dirty="0" smtClean="0"/>
              <a:t>s(</a:t>
            </a:r>
            <a:r>
              <a:rPr lang="el-GR" sz="2200" dirty="0" smtClean="0"/>
              <a:t>α</a:t>
            </a:r>
            <a:r>
              <a:rPr lang="ro-RO" sz="2200" baseline="30000" dirty="0" smtClean="0"/>
              <a:t>n-i</a:t>
            </a:r>
            <a:r>
              <a:rPr lang="ro-RO" sz="2200" dirty="0"/>
              <a:t>) = </a:t>
            </a:r>
            <a:r>
              <a:rPr lang="ro-RO" sz="2200" dirty="0" smtClean="0"/>
              <a:t>e(</a:t>
            </a:r>
            <a:r>
              <a:rPr lang="el-GR" sz="2200" dirty="0" smtClean="0"/>
              <a:t>α</a:t>
            </a:r>
            <a:r>
              <a:rPr lang="ro-RO" sz="2200" baseline="30000" dirty="0"/>
              <a:t>n-i</a:t>
            </a:r>
            <a:r>
              <a:rPr lang="ro-RO" sz="2200" dirty="0" smtClean="0"/>
              <a:t>) </a:t>
            </a:r>
            <a:r>
              <a:rPr lang="ro-RO" sz="2200" dirty="0"/>
              <a:t>= E</a:t>
            </a:r>
            <a:r>
              <a:rPr lang="ro-RO" sz="2200" baseline="-25000" dirty="0"/>
              <a:t>i</a:t>
            </a:r>
            <a:r>
              <a:rPr lang="ro-RO" sz="2200" dirty="0"/>
              <a:t> pentru </a:t>
            </a:r>
            <a:r>
              <a:rPr lang="ro-RO" sz="2200" dirty="0" smtClean="0"/>
              <a:t>n-m</a:t>
            </a:r>
            <a:r>
              <a:rPr lang="ro-RO" sz="2200" baseline="-25000" dirty="0" smtClean="0"/>
              <a:t>0</a:t>
            </a:r>
            <a:r>
              <a:rPr lang="ro-RO" sz="2200" dirty="0" smtClean="0"/>
              <a:t> - </a:t>
            </a:r>
            <a:r>
              <a:rPr lang="ro-RO" sz="2200" dirty="0"/>
              <a:t>d + 1 </a:t>
            </a:r>
            <a:r>
              <a:rPr lang="ro-RO" sz="2200" dirty="0" smtClean="0"/>
              <a:t>≤</a:t>
            </a:r>
            <a:r>
              <a:rPr lang="ro-RO" sz="2200" dirty="0"/>
              <a:t> i </a:t>
            </a:r>
            <a:r>
              <a:rPr lang="ro-RO" sz="2200" dirty="0" smtClean="0"/>
              <a:t>≤ </a:t>
            </a:r>
            <a:r>
              <a:rPr lang="ro-RO" sz="2200" dirty="0"/>
              <a:t>n </a:t>
            </a:r>
            <a:r>
              <a:rPr lang="ro-RO" sz="2200" dirty="0" smtClean="0"/>
              <a:t>- </a:t>
            </a:r>
            <a:r>
              <a:rPr lang="ro-RO" sz="2200" dirty="0"/>
              <a:t>m</a:t>
            </a:r>
            <a:r>
              <a:rPr lang="ro-RO" sz="2200" baseline="-25000" dirty="0"/>
              <a:t>0</a:t>
            </a:r>
            <a:r>
              <a:rPr lang="ro-RO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7584" y="1556792"/>
            <a:ext cx="73627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clasă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foarte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interesantă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de coduri ciclice a fost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definită în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1960 de </a:t>
            </a:r>
            <a:r>
              <a:rPr lang="ro-RO" sz="2400" b="1" dirty="0" err="1">
                <a:latin typeface="Arial" pitchFamily="34" charset="0"/>
                <a:cs typeface="Arial" pitchFamily="34" charset="0"/>
              </a:rPr>
              <a:t>Reed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și </a:t>
            </a:r>
            <a:r>
              <a:rPr lang="ro-RO" sz="2400" b="1" dirty="0">
                <a:latin typeface="Arial" pitchFamily="34" charset="0"/>
                <a:cs typeface="Arial" pitchFamily="34" charset="0"/>
              </a:rPr>
              <a:t>Solomon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>
                <a:latin typeface="Arial" pitchFamily="34" charset="0"/>
                <a:cs typeface="Arial" pitchFamily="34" charset="0"/>
              </a:rPr>
              <a:t>Numite î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articolul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inițial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coduri polinomiale, </a:t>
            </a:r>
            <a:r>
              <a:rPr lang="ro-RO" sz="2400" b="1" dirty="0" err="1">
                <a:latin typeface="Arial" pitchFamily="34" charset="0"/>
                <a:cs typeface="Arial" pitchFamily="34" charset="0"/>
              </a:rPr>
              <a:t>Peterson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arată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un an mai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târziu că ele sunt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de fapt un caz particular de coduri BCH. </a:t>
            </a:r>
          </a:p>
        </p:txBody>
      </p:sp>
    </p:spTree>
    <p:extLst>
      <p:ext uri="{BB962C8B-B14F-4D97-AF65-F5344CB8AC3E}">
        <p14:creationId xmlns:p14="http://schemas.microsoft.com/office/powerpoint/2010/main" val="12844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Algoritmul de decodificare Berlekamp - Massey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0" y="692696"/>
            <a:ext cx="76507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Rezultă: </a:t>
            </a:r>
            <a:endParaRPr lang="it-IT" sz="2200" dirty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2200" dirty="0"/>
              <a:t>sindromul va putea determina </a:t>
            </a:r>
            <a:r>
              <a:rPr lang="it-IT" sz="2200" dirty="0" smtClean="0"/>
              <a:t>d</a:t>
            </a:r>
            <a:r>
              <a:rPr lang="ro-RO" sz="2200" dirty="0" smtClean="0"/>
              <a:t>-</a:t>
            </a:r>
            <a:r>
              <a:rPr lang="it-IT" sz="2200" dirty="0" smtClean="0"/>
              <a:t>1 coeficien</a:t>
            </a:r>
            <a:r>
              <a:rPr lang="ro-RO" sz="2200" dirty="0" smtClean="0"/>
              <a:t>ț</a:t>
            </a:r>
            <a:r>
              <a:rPr lang="it-IT" sz="2200" dirty="0" smtClean="0"/>
              <a:t>i </a:t>
            </a:r>
            <a:r>
              <a:rPr lang="it-IT" sz="2200" dirty="0"/>
              <a:t>ai transformatei E(X). </a:t>
            </a:r>
            <a:endParaRPr lang="ro-RO" sz="2200" dirty="0" smtClean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2200" dirty="0" smtClean="0"/>
              <a:t>Pentru ceilal</a:t>
            </a:r>
            <a:r>
              <a:rPr lang="ro-RO" sz="2200" dirty="0" smtClean="0"/>
              <a:t>ț</a:t>
            </a:r>
            <a:r>
              <a:rPr lang="it-IT" sz="2200" dirty="0" smtClean="0"/>
              <a:t>i</a:t>
            </a:r>
            <a:r>
              <a:rPr lang="ro-RO" sz="2200" dirty="0" smtClean="0"/>
              <a:t> </a:t>
            </a:r>
            <a:r>
              <a:rPr lang="it-IT" sz="2200" dirty="0" smtClean="0"/>
              <a:t>coeficien</a:t>
            </a:r>
            <a:r>
              <a:rPr lang="ro-RO" sz="2200" dirty="0" smtClean="0"/>
              <a:t>ț</a:t>
            </a:r>
            <a:r>
              <a:rPr lang="it-IT" sz="2200" dirty="0" smtClean="0"/>
              <a:t>i </a:t>
            </a:r>
            <a:r>
              <a:rPr lang="it-IT" sz="2200" dirty="0"/>
              <a:t>va trebui </a:t>
            </a:r>
            <a:r>
              <a:rPr lang="it-IT" sz="2200" dirty="0" smtClean="0"/>
              <a:t>s</a:t>
            </a:r>
            <a:r>
              <a:rPr lang="ro-RO" sz="2200" dirty="0" smtClean="0"/>
              <a:t>ă</a:t>
            </a:r>
            <a:r>
              <a:rPr lang="it-IT" sz="2200" dirty="0" smtClean="0"/>
              <a:t> relu</a:t>
            </a:r>
            <a:r>
              <a:rPr lang="ro-RO" sz="2200" dirty="0" smtClean="0"/>
              <a:t>ă</a:t>
            </a:r>
            <a:r>
              <a:rPr lang="it-IT" sz="2200" dirty="0" smtClean="0"/>
              <a:t>m </a:t>
            </a:r>
            <a:r>
              <a:rPr lang="it-IT" sz="2200" dirty="0"/>
              <a:t>polinomul de localizare a erorilor </a:t>
            </a:r>
            <a:r>
              <a:rPr lang="el-GR" sz="2200" dirty="0" smtClean="0"/>
              <a:t>σ</a:t>
            </a:r>
            <a:r>
              <a:rPr lang="it-IT" sz="2200" dirty="0" smtClean="0"/>
              <a:t>(X</a:t>
            </a:r>
            <a:r>
              <a:rPr lang="it-IT" sz="2200" dirty="0"/>
              <a:t>).</a:t>
            </a:r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2200" dirty="0"/>
              <a:t> </a:t>
            </a:r>
            <a:r>
              <a:rPr lang="el-GR" sz="2200" dirty="0"/>
              <a:t>σ</a:t>
            </a:r>
            <a:r>
              <a:rPr lang="it-IT" sz="2200" dirty="0" smtClean="0"/>
              <a:t>(X</a:t>
            </a:r>
            <a:r>
              <a:rPr lang="it-IT" sz="2200" dirty="0"/>
              <a:t>) are proprietatea </a:t>
            </a:r>
            <a:r>
              <a:rPr lang="it-IT" sz="2200" dirty="0" smtClean="0"/>
              <a:t>c</a:t>
            </a:r>
            <a:r>
              <a:rPr lang="ro-RO" sz="2200" dirty="0" smtClean="0"/>
              <a:t>ă </a:t>
            </a:r>
            <a:r>
              <a:rPr lang="it-IT" sz="2200" dirty="0"/>
              <a:t> </a:t>
            </a:r>
            <a:r>
              <a:rPr lang="el-GR" sz="2200" dirty="0" smtClean="0"/>
              <a:t>σ</a:t>
            </a:r>
            <a:r>
              <a:rPr lang="it-IT" sz="2200" dirty="0" smtClean="0"/>
              <a:t>(</a:t>
            </a:r>
            <a:r>
              <a:rPr lang="el-GR" sz="2200" dirty="0" smtClean="0"/>
              <a:t>α</a:t>
            </a:r>
            <a:r>
              <a:rPr lang="it-IT" sz="2200" baseline="30000" dirty="0" smtClean="0"/>
              <a:t>k</a:t>
            </a:r>
            <a:r>
              <a:rPr lang="it-IT" sz="2200" dirty="0"/>
              <a:t>) = 0 </a:t>
            </a:r>
            <a:r>
              <a:rPr lang="it-IT" sz="2200" dirty="0" smtClean="0"/>
              <a:t>↔ e</a:t>
            </a:r>
            <a:r>
              <a:rPr lang="it-IT" sz="2200" baseline="-25000" dirty="0" smtClean="0"/>
              <a:t>k</a:t>
            </a:r>
            <a:r>
              <a:rPr lang="it-IT" sz="2200" dirty="0" smtClean="0"/>
              <a:t> ≠ </a:t>
            </a:r>
            <a:r>
              <a:rPr lang="it-IT" sz="2200" dirty="0"/>
              <a:t>0. </a:t>
            </a:r>
            <a:endParaRPr lang="ro-RO" sz="2200" dirty="0" smtClean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2200" dirty="0" smtClean="0"/>
              <a:t>Deoarece E(</a:t>
            </a:r>
            <a:r>
              <a:rPr lang="el-GR" sz="2200" dirty="0" smtClean="0"/>
              <a:t>α</a:t>
            </a:r>
            <a:r>
              <a:rPr lang="it-IT" sz="2200" baseline="30000" dirty="0" smtClean="0"/>
              <a:t>k</a:t>
            </a:r>
            <a:r>
              <a:rPr lang="it-IT" sz="2200" dirty="0"/>
              <a:t>) = e</a:t>
            </a:r>
            <a:r>
              <a:rPr lang="it-IT" sz="2200" baseline="-25000" dirty="0"/>
              <a:t>k</a:t>
            </a:r>
            <a:r>
              <a:rPr lang="it-IT" sz="2200" dirty="0" smtClean="0"/>
              <a:t>, vom</a:t>
            </a:r>
            <a:r>
              <a:rPr lang="ro-RO" sz="2200" dirty="0" smtClean="0"/>
              <a:t> </a:t>
            </a:r>
            <a:r>
              <a:rPr lang="it-IT" sz="2200" dirty="0" smtClean="0"/>
              <a:t>avea</a:t>
            </a:r>
            <a:r>
              <a:rPr lang="ro-RO" sz="2200" dirty="0" smtClean="0"/>
              <a:t> </a:t>
            </a:r>
            <a:r>
              <a:rPr lang="el-GR" sz="2200" dirty="0"/>
              <a:t>σ</a:t>
            </a:r>
            <a:r>
              <a:rPr lang="it-IT" sz="2200" dirty="0"/>
              <a:t>(</a:t>
            </a:r>
            <a:r>
              <a:rPr lang="el-GR" sz="2200" dirty="0"/>
              <a:t>α</a:t>
            </a:r>
            <a:r>
              <a:rPr lang="it-IT" sz="2200" baseline="30000" dirty="0"/>
              <a:t>k</a:t>
            </a:r>
            <a:r>
              <a:rPr lang="it-IT" sz="2200" dirty="0" smtClean="0"/>
              <a:t>)</a:t>
            </a:r>
            <a:r>
              <a:rPr lang="it-IT" sz="2200" dirty="0"/>
              <a:t> E(</a:t>
            </a:r>
            <a:r>
              <a:rPr lang="el-GR" sz="2200" dirty="0"/>
              <a:t>α</a:t>
            </a:r>
            <a:r>
              <a:rPr lang="it-IT" sz="2200" baseline="30000" dirty="0" smtClean="0"/>
              <a:t>k</a:t>
            </a:r>
            <a:r>
              <a:rPr lang="it-IT" sz="2200" dirty="0" smtClean="0"/>
              <a:t>)</a:t>
            </a:r>
            <a:r>
              <a:rPr lang="ro-RO" sz="2200" dirty="0" smtClean="0"/>
              <a:t> </a:t>
            </a:r>
            <a:r>
              <a:rPr lang="it-IT" sz="2200" dirty="0" smtClean="0"/>
              <a:t>= </a:t>
            </a:r>
            <a:r>
              <a:rPr lang="it-IT" sz="2200" dirty="0"/>
              <a:t>0 </a:t>
            </a:r>
            <a:r>
              <a:rPr lang="it-IT" sz="2200" dirty="0" smtClean="0">
                <a:sym typeface="Mathematica1"/>
              </a:rPr>
              <a:t></a:t>
            </a:r>
            <a:r>
              <a:rPr lang="it-IT" sz="2200" dirty="0" smtClean="0"/>
              <a:t>k</a:t>
            </a:r>
            <a:r>
              <a:rPr lang="it-IT" sz="2200" dirty="0"/>
              <a:t>, deci - </a:t>
            </a:r>
            <a:r>
              <a:rPr lang="it-IT" sz="2200" dirty="0" smtClean="0"/>
              <a:t>lucr</a:t>
            </a:r>
            <a:r>
              <a:rPr lang="ro-RO" sz="2200" dirty="0"/>
              <a:t>â</a:t>
            </a:r>
            <a:r>
              <a:rPr lang="it-IT" sz="2200" dirty="0" smtClean="0"/>
              <a:t>nd </a:t>
            </a:r>
            <a:r>
              <a:rPr lang="ro-RO" sz="2200" dirty="0" smtClean="0"/>
              <a:t>î</a:t>
            </a:r>
            <a:r>
              <a:rPr lang="it-IT" sz="2200" dirty="0" smtClean="0"/>
              <a:t>n </a:t>
            </a:r>
            <a:r>
              <a:rPr lang="it-IT" sz="2200" dirty="0"/>
              <a:t>algebra polinoamelor modulo 1 + X</a:t>
            </a:r>
            <a:r>
              <a:rPr lang="it-IT" sz="2200" baseline="30000" dirty="0"/>
              <a:t>n</a:t>
            </a:r>
            <a:r>
              <a:rPr lang="it-IT" sz="2200" dirty="0" smtClean="0"/>
              <a:t>:</a:t>
            </a:r>
            <a:endParaRPr lang="ro-RO" sz="2200" dirty="0" smtClean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endParaRPr lang="ro-RO" sz="2200" dirty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endParaRPr lang="ro-RO" sz="2200" dirty="0" smtClean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400" dirty="0"/>
              <a:t>unde </a:t>
            </a:r>
            <a:r>
              <a:rPr lang="ro-RO" sz="2400" i="1" dirty="0"/>
              <a:t>t </a:t>
            </a:r>
            <a:r>
              <a:rPr lang="ro-RO" sz="2400" dirty="0"/>
              <a:t>= [(</a:t>
            </a:r>
            <a:r>
              <a:rPr lang="ro-RO" sz="2400" i="1" dirty="0" smtClean="0"/>
              <a:t>d-</a:t>
            </a:r>
            <a:r>
              <a:rPr lang="ro-RO" sz="2400" dirty="0" smtClean="0"/>
              <a:t>1</a:t>
            </a:r>
            <a:r>
              <a:rPr lang="ro-RO" sz="2400" dirty="0"/>
              <a:t>)</a:t>
            </a:r>
            <a:r>
              <a:rPr lang="ro-RO" sz="2400" i="1" dirty="0"/>
              <a:t>=</a:t>
            </a:r>
            <a:r>
              <a:rPr lang="ro-RO" sz="2400" dirty="0"/>
              <a:t>2]. </a:t>
            </a:r>
            <a:r>
              <a:rPr lang="ro-RO" sz="2400" dirty="0" smtClean="0"/>
              <a:t>Calcul</a:t>
            </a:r>
            <a:r>
              <a:rPr lang="ro-RO" sz="2400" dirty="0"/>
              <a:t>â</a:t>
            </a:r>
            <a:r>
              <a:rPr lang="ro-RO" sz="2400" dirty="0" smtClean="0"/>
              <a:t>nd în </a:t>
            </a:r>
            <a:r>
              <a:rPr lang="ro-RO" sz="2400" dirty="0"/>
              <a:t>ambele </a:t>
            </a:r>
            <a:r>
              <a:rPr lang="ro-RO" sz="2400" dirty="0" smtClean="0"/>
              <a:t>relații </a:t>
            </a:r>
            <a:r>
              <a:rPr lang="ro-RO" sz="2400" dirty="0"/>
              <a:t>coeficientul lui </a:t>
            </a:r>
            <a:r>
              <a:rPr lang="ro-RO" sz="2400" i="1" dirty="0" err="1"/>
              <a:t>X</a:t>
            </a:r>
            <a:r>
              <a:rPr lang="ro-RO" sz="2400" i="1" baseline="30000" dirty="0" err="1"/>
              <a:t>t</a:t>
            </a:r>
            <a:r>
              <a:rPr lang="ro-RO" sz="2400" baseline="30000" dirty="0"/>
              <a:t>+</a:t>
            </a:r>
            <a:r>
              <a:rPr lang="ro-RO" sz="2400" i="1" baseline="30000" dirty="0"/>
              <a:t>k</a:t>
            </a:r>
            <a:r>
              <a:rPr lang="ro-RO" sz="2400" dirty="0"/>
              <a:t>, se </a:t>
            </a:r>
            <a:r>
              <a:rPr lang="ro-RO" sz="2400" dirty="0" smtClean="0"/>
              <a:t>obține:</a:t>
            </a:r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endParaRPr lang="ro-RO" sz="2400" dirty="0"/>
          </a:p>
          <a:p>
            <a:pPr marL="800100" lvl="1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Deoarece se știu </a:t>
            </a:r>
            <a:r>
              <a:rPr lang="ro-RO" sz="2200" dirty="0"/>
              <a:t>deja </a:t>
            </a:r>
            <a:r>
              <a:rPr lang="ro-RO" sz="2200" i="1" dirty="0" smtClean="0"/>
              <a:t>d-</a:t>
            </a:r>
            <a:r>
              <a:rPr lang="ro-RO" sz="2200" dirty="0" smtClean="0"/>
              <a:t>1 </a:t>
            </a:r>
            <a:r>
              <a:rPr lang="ro-RO" sz="2200" dirty="0"/>
              <a:t>valori consecutive ale lui </a:t>
            </a:r>
            <a:r>
              <a:rPr lang="ro-RO" sz="2200" i="1" dirty="0" err="1"/>
              <a:t>E</a:t>
            </a:r>
            <a:r>
              <a:rPr lang="ro-RO" sz="2200" i="1" baseline="-25000" dirty="0" err="1"/>
              <a:t>k</a:t>
            </a:r>
            <a:r>
              <a:rPr lang="ro-RO" sz="2200" dirty="0"/>
              <a:t>, putem determina </a:t>
            </a:r>
            <a:r>
              <a:rPr lang="ro-RO" sz="2200" dirty="0" smtClean="0"/>
              <a:t>recursiv coeficienți </a:t>
            </a:r>
            <a:r>
              <a:rPr lang="el-GR" sz="2200" dirty="0" smtClean="0"/>
              <a:t>σ</a:t>
            </a:r>
            <a:r>
              <a:rPr lang="ro-RO" sz="2200" i="1" baseline="-25000" dirty="0" smtClean="0"/>
              <a:t>i</a:t>
            </a:r>
            <a:r>
              <a:rPr lang="ro-RO" sz="2200" dirty="0"/>
              <a:t>, pe care </a:t>
            </a:r>
            <a:r>
              <a:rPr lang="ro-RO" sz="2200" dirty="0" smtClean="0"/>
              <a:t>îi </a:t>
            </a:r>
            <a:r>
              <a:rPr lang="ro-RO" sz="2200" dirty="0"/>
              <a:t>folosim la generarea tuturor valorilor </a:t>
            </a:r>
            <a:r>
              <a:rPr lang="ro-RO" sz="2200" i="1" dirty="0" err="1"/>
              <a:t>E</a:t>
            </a:r>
            <a:r>
              <a:rPr lang="ro-RO" sz="2200" i="1" baseline="-25000" dirty="0" err="1"/>
              <a:t>k</a:t>
            </a:r>
            <a:r>
              <a:rPr lang="ro-RO" sz="2200" dirty="0" smtClean="0"/>
              <a:t>.</a:t>
            </a:r>
            <a:endParaRPr lang="ro-RO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07" y="3573016"/>
            <a:ext cx="2065706" cy="3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24" y="3429000"/>
            <a:ext cx="4705208" cy="66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06" y="4797152"/>
            <a:ext cx="4145397" cy="37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Algoritmul de decodificare Berlekamp - Massey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5" y="1484784"/>
            <a:ext cx="7558261" cy="26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1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Algoritmul de decodificare Berlekamp - Massey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5" y="1484784"/>
            <a:ext cx="75582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Algoritmul de decodificare Berlekamp - Massey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6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556792"/>
            <a:ext cx="7578745" cy="35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0" y="912966"/>
            <a:ext cx="75787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O </a:t>
            </a:r>
            <a:r>
              <a:rPr lang="ro-RO" sz="2200" b="1" i="1" dirty="0" smtClean="0"/>
              <a:t>ștergere</a:t>
            </a:r>
            <a:r>
              <a:rPr lang="ro-RO" sz="2200" dirty="0" smtClean="0"/>
              <a:t> </a:t>
            </a:r>
            <a:r>
              <a:rPr lang="ro-RO" sz="2200" dirty="0"/>
              <a:t>este o eroare </a:t>
            </a:r>
            <a:r>
              <a:rPr lang="ro-RO" sz="2200" dirty="0" smtClean="0"/>
              <a:t>detectată, </a:t>
            </a:r>
            <a:r>
              <a:rPr lang="ro-RO" sz="2200" dirty="0"/>
              <a:t>pentru corectarea </a:t>
            </a:r>
            <a:r>
              <a:rPr lang="ro-RO" sz="2200" dirty="0" smtClean="0"/>
              <a:t>căreia </a:t>
            </a:r>
            <a:r>
              <a:rPr lang="ro-RO" sz="2200" dirty="0"/>
              <a:t>trebuind </a:t>
            </a:r>
            <a:r>
              <a:rPr lang="ro-RO" sz="2200" dirty="0" smtClean="0"/>
              <a:t>determinată doar </a:t>
            </a:r>
            <a:r>
              <a:rPr lang="ro-RO" sz="2200" dirty="0"/>
              <a:t>valoarea erorii. </a:t>
            </a: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1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Numărul locației </a:t>
            </a:r>
            <a:r>
              <a:rPr lang="ro-RO" sz="2200" dirty="0"/>
              <a:t>de ș</a:t>
            </a:r>
            <a:r>
              <a:rPr lang="ro-RO" sz="2200" dirty="0" smtClean="0"/>
              <a:t>tergere </a:t>
            </a:r>
            <a:r>
              <a:rPr lang="ro-RO" sz="2200" dirty="0"/>
              <a:t>este </a:t>
            </a:r>
            <a:r>
              <a:rPr lang="ro-RO" sz="2200" dirty="0" smtClean="0"/>
              <a:t>poziția </a:t>
            </a:r>
            <a:r>
              <a:rPr lang="ro-RO" sz="2200" dirty="0"/>
              <a:t>elementului perturbat</a:t>
            </a:r>
            <a:r>
              <a:rPr lang="ro-RO" sz="2200" dirty="0" smtClean="0"/>
              <a:t>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1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Acest </a:t>
            </a:r>
            <a:r>
              <a:rPr lang="ro-RO" sz="2200" dirty="0" smtClean="0"/>
              <a:t>număr </a:t>
            </a:r>
            <a:r>
              <a:rPr lang="ro-RO" sz="2200" dirty="0"/>
              <a:t>este î</a:t>
            </a:r>
            <a:r>
              <a:rPr lang="ro-RO" sz="2200" dirty="0" smtClean="0"/>
              <a:t>n </a:t>
            </a:r>
            <a:r>
              <a:rPr lang="ro-RO" sz="2200" dirty="0"/>
              <a:t>general cunoscut (din citirea </a:t>
            </a:r>
            <a:r>
              <a:rPr lang="ro-RO" sz="2200" dirty="0" smtClean="0"/>
              <a:t>fizic</a:t>
            </a:r>
            <a:r>
              <a:rPr lang="ro-RO" sz="2200" dirty="0"/>
              <a:t>ă</a:t>
            </a:r>
            <a:r>
              <a:rPr lang="ro-RO" sz="2200" dirty="0" smtClean="0"/>
              <a:t> </a:t>
            </a:r>
            <a:r>
              <a:rPr lang="ro-RO" sz="2200" dirty="0"/>
              <a:t>a mesajului primit sau </a:t>
            </a:r>
            <a:r>
              <a:rPr lang="ro-RO" sz="2200" dirty="0" smtClean="0"/>
              <a:t>din structura </a:t>
            </a:r>
            <a:r>
              <a:rPr lang="ro-RO" sz="2200" dirty="0"/>
              <a:t>codului</a:t>
            </a:r>
            <a:r>
              <a:rPr lang="ro-RO" sz="2200" dirty="0" smtClean="0"/>
              <a:t>).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1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Astfel, fie A un cod RS peste GF(2</a:t>
            </a:r>
            <a:r>
              <a:rPr lang="ro-RO" sz="2200" baseline="30000" dirty="0"/>
              <a:t>m</a:t>
            </a:r>
            <a:r>
              <a:rPr lang="ro-RO" sz="2200" dirty="0"/>
              <a:t>) ¸si </a:t>
            </a:r>
            <a:r>
              <a:rPr lang="ro-RO" sz="2200" dirty="0" smtClean="0"/>
              <a:t>s</a:t>
            </a:r>
            <a:r>
              <a:rPr lang="ro-RO" sz="2200" dirty="0"/>
              <a:t>ă</a:t>
            </a:r>
            <a:r>
              <a:rPr lang="ro-RO" sz="2200" dirty="0" smtClean="0"/>
              <a:t> consider</a:t>
            </a:r>
            <a:r>
              <a:rPr lang="ro-RO" sz="2200" dirty="0"/>
              <a:t>ă</a:t>
            </a:r>
            <a:r>
              <a:rPr lang="ro-RO" sz="2200" dirty="0" smtClean="0"/>
              <a:t>m </a:t>
            </a:r>
            <a:r>
              <a:rPr lang="ro-RO" sz="2200" dirty="0"/>
              <a:t>codul </a:t>
            </a:r>
            <a:r>
              <a:rPr lang="ro-RO" sz="2200" dirty="0" smtClean="0"/>
              <a:t>Â format din reprezentarea binar</a:t>
            </a:r>
            <a:r>
              <a:rPr lang="ro-RO" sz="2200" dirty="0"/>
              <a:t>ă</a:t>
            </a:r>
            <a:r>
              <a:rPr lang="ro-RO" sz="2200" dirty="0" smtClean="0"/>
              <a:t> </a:t>
            </a:r>
            <a:r>
              <a:rPr lang="ro-RO" sz="2200" dirty="0"/>
              <a:t>a cuvintelor codului A (fiecare element din GF(2</a:t>
            </a:r>
            <a:r>
              <a:rPr lang="ro-RO" sz="2200" baseline="30000" dirty="0"/>
              <a:t>m</a:t>
            </a:r>
            <a:r>
              <a:rPr lang="ro-RO" sz="2200" dirty="0"/>
              <a:t>) se scrie </a:t>
            </a:r>
            <a:r>
              <a:rPr lang="ro-RO" sz="2200" dirty="0" smtClean="0"/>
              <a:t>ca un cuv</a:t>
            </a:r>
            <a:r>
              <a:rPr lang="ro-RO" sz="2200" dirty="0"/>
              <a:t>â</a:t>
            </a:r>
            <a:r>
              <a:rPr lang="ro-RO" sz="2200" dirty="0" smtClean="0"/>
              <a:t>nt </a:t>
            </a:r>
            <a:r>
              <a:rPr lang="ro-RO" sz="2200" dirty="0"/>
              <a:t>binar de lungime m). </a:t>
            </a: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1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Se definește </a:t>
            </a:r>
            <a:r>
              <a:rPr lang="ro-RO" sz="2200" dirty="0"/>
              <a:t>¸si codul </a:t>
            </a:r>
            <a:r>
              <a:rPr lang="ro-RO" sz="2200" dirty="0" smtClean="0"/>
              <a:t>Â</a:t>
            </a:r>
            <a:r>
              <a:rPr lang="en-US" sz="2200" dirty="0" smtClean="0"/>
              <a:t>’</a:t>
            </a:r>
            <a:r>
              <a:rPr lang="ro-RO" sz="2200" dirty="0" smtClean="0"/>
              <a:t> obținut </a:t>
            </a:r>
            <a:r>
              <a:rPr lang="ro-RO" sz="2200" dirty="0"/>
              <a:t>prin </a:t>
            </a:r>
            <a:r>
              <a:rPr lang="ro-RO" sz="2200" dirty="0" smtClean="0"/>
              <a:t>ad</a:t>
            </a:r>
            <a:r>
              <a:rPr lang="ro-RO" sz="2200" dirty="0"/>
              <a:t>ă</a:t>
            </a:r>
            <a:r>
              <a:rPr lang="ro-RO" sz="2200" dirty="0" smtClean="0"/>
              <a:t>ugarea câte unui </a:t>
            </a:r>
            <a:r>
              <a:rPr lang="ro-RO" sz="2200" dirty="0"/>
              <a:t>bit de paritate la fiecare simbol din </a:t>
            </a:r>
            <a:r>
              <a:rPr lang="ro-RO" sz="2200" dirty="0" smtClean="0"/>
              <a:t>componența </a:t>
            </a:r>
            <a:r>
              <a:rPr lang="ro-RO" sz="2200" dirty="0"/>
              <a:t>cuvintelor codului Â</a:t>
            </a:r>
            <a:r>
              <a:rPr lang="ro-RO" sz="2200" dirty="0" smtClean="0"/>
              <a:t>.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682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4" y="1884638"/>
            <a:ext cx="7579472" cy="81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4" y="2924944"/>
            <a:ext cx="75743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</a:t>
            </a:r>
            <a:r>
              <a:rPr lang="ro-RO" sz="2400" u="sng" dirty="0" smtClean="0"/>
              <a:t>7</a:t>
            </a:r>
            <a:endParaRPr lang="ro-RO" sz="2400" u="sng" dirty="0"/>
          </a:p>
        </p:txBody>
      </p:sp>
    </p:spTree>
    <p:extLst>
      <p:ext uri="{BB962C8B-B14F-4D97-AF65-F5344CB8AC3E}">
        <p14:creationId xmlns:p14="http://schemas.microsoft.com/office/powerpoint/2010/main" val="1345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</a:t>
            </a:r>
            <a:r>
              <a:rPr lang="ro-RO" sz="2400" u="sng" dirty="0" smtClean="0"/>
              <a:t>8</a:t>
            </a:r>
            <a:endParaRPr lang="ro-RO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5" y="1988840"/>
            <a:ext cx="71992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0" y="846004"/>
            <a:ext cx="7578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u="sng" dirty="0" smtClean="0"/>
              <a:t>Teoremă:</a:t>
            </a:r>
            <a:r>
              <a:rPr lang="ro-RO" sz="2400" dirty="0" smtClean="0"/>
              <a:t> Fie </a:t>
            </a:r>
            <a:r>
              <a:rPr lang="ro-RO" sz="2400" dirty="0"/>
              <a:t>A un cod RS peste GF(2</a:t>
            </a:r>
            <a:r>
              <a:rPr lang="ro-RO" sz="2400" baseline="30000" dirty="0"/>
              <a:t>m</a:t>
            </a:r>
            <a:r>
              <a:rPr lang="ro-RO" sz="2400" dirty="0"/>
              <a:t>) de </a:t>
            </a:r>
            <a:r>
              <a:rPr lang="ro-RO" sz="2400" dirty="0" smtClean="0"/>
              <a:t>distanță </a:t>
            </a:r>
            <a:r>
              <a:rPr lang="ro-RO" sz="2400" dirty="0"/>
              <a:t>d, </a:t>
            </a:r>
            <a:r>
              <a:rPr lang="ro-RO" sz="2400" dirty="0" smtClean="0"/>
              <a:t>și </a:t>
            </a:r>
            <a:r>
              <a:rPr lang="ro-RO" sz="2400" dirty="0"/>
              <a:t>v un </a:t>
            </a:r>
            <a:r>
              <a:rPr lang="ro-RO" sz="2400" dirty="0" smtClean="0"/>
              <a:t>cuvânt recepționat </a:t>
            </a:r>
            <a:r>
              <a:rPr lang="ro-RO" sz="2400" dirty="0"/>
              <a:t>care are s </a:t>
            </a:r>
            <a:r>
              <a:rPr lang="ro-RO" sz="2400" dirty="0" smtClean="0"/>
              <a:t>ștergeri și </a:t>
            </a:r>
            <a:r>
              <a:rPr lang="ro-RO" sz="2400" dirty="0"/>
              <a:t>t erori care nu sunt ș</a:t>
            </a:r>
            <a:r>
              <a:rPr lang="ro-RO" sz="2400" dirty="0" smtClean="0"/>
              <a:t>tergeri</a:t>
            </a:r>
            <a:r>
              <a:rPr lang="ro-RO" sz="2400" dirty="0"/>
              <a:t>. Atunci v poate </a:t>
            </a:r>
            <a:r>
              <a:rPr lang="ro-RO" sz="2400" dirty="0" smtClean="0"/>
              <a:t>fi decodificat </a:t>
            </a:r>
            <a:r>
              <a:rPr lang="ro-RO" sz="2400" dirty="0"/>
              <a:t>corect </a:t>
            </a:r>
            <a:r>
              <a:rPr lang="ro-RO" sz="2400" dirty="0" smtClean="0"/>
              <a:t>dac</a:t>
            </a:r>
            <a:r>
              <a:rPr lang="ro-RO" sz="2400" dirty="0"/>
              <a:t>ă</a:t>
            </a:r>
            <a:r>
              <a:rPr lang="ro-RO" sz="2400" dirty="0" smtClean="0"/>
              <a:t> </a:t>
            </a:r>
            <a:r>
              <a:rPr lang="ro-RO" sz="2400" dirty="0"/>
              <a:t>2t + s </a:t>
            </a:r>
            <a:r>
              <a:rPr lang="ro-RO" sz="2400" dirty="0" smtClean="0"/>
              <a:t>≤ d - </a:t>
            </a:r>
            <a:r>
              <a:rPr lang="ro-RO" sz="2400" dirty="0"/>
              <a:t>1</a:t>
            </a:r>
            <a:r>
              <a:rPr lang="ro-RO" sz="2400" dirty="0" smtClean="0"/>
              <a:t>.</a:t>
            </a:r>
          </a:p>
          <a:p>
            <a:pPr algn="just">
              <a:buClr>
                <a:srgbClr val="0070C0"/>
              </a:buClr>
            </a:pPr>
            <a:endParaRPr lang="en-US" sz="2400" dirty="0" smtClean="0"/>
          </a:p>
          <a:p>
            <a:pPr algn="just">
              <a:buClr>
                <a:srgbClr val="0070C0"/>
              </a:buClr>
            </a:pPr>
            <a:endParaRPr lang="ro-RO" sz="24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/>
              <a:t>Fie </a:t>
            </a:r>
            <a:r>
              <a:rPr lang="ro-RO" sz="2400" dirty="0"/>
              <a:t>A un cod RS peste GF(2</a:t>
            </a:r>
            <a:r>
              <a:rPr lang="ro-RO" sz="2400" baseline="30000" dirty="0"/>
              <a:t>m</a:t>
            </a:r>
            <a:r>
              <a:rPr lang="ro-RO" sz="2400" dirty="0"/>
              <a:t>), de polinom generator g(X) = </a:t>
            </a:r>
            <a:r>
              <a:rPr lang="ro-RO" sz="2400" dirty="0" smtClean="0"/>
              <a:t>(</a:t>
            </a:r>
            <a:r>
              <a:rPr lang="el-GR" sz="2400" dirty="0" smtClean="0"/>
              <a:t>α</a:t>
            </a:r>
            <a:r>
              <a:rPr lang="ro-RO" sz="2400" baseline="30000" dirty="0" smtClean="0"/>
              <a:t>m0</a:t>
            </a:r>
            <a:r>
              <a:rPr lang="ro-RO" sz="2400" dirty="0" smtClean="0"/>
              <a:t> </a:t>
            </a:r>
            <a:r>
              <a:rPr lang="ro-RO" sz="2400" dirty="0"/>
              <a:t>+ X) </a:t>
            </a:r>
            <a:r>
              <a:rPr lang="ro-RO" sz="2400" dirty="0" smtClean="0"/>
              <a:t>…(</a:t>
            </a:r>
            <a:r>
              <a:rPr lang="el-GR" sz="2400" dirty="0"/>
              <a:t>α</a:t>
            </a:r>
            <a:r>
              <a:rPr lang="ro-RO" sz="2400" baseline="30000" dirty="0" smtClean="0"/>
              <a:t>m0+d-2</a:t>
            </a:r>
            <a:r>
              <a:rPr lang="ro-RO" sz="2400" dirty="0" smtClean="0"/>
              <a:t>+ </a:t>
            </a:r>
            <a:r>
              <a:rPr lang="ro-RO" sz="2400" dirty="0"/>
              <a:t>X). </a:t>
            </a:r>
            <a:endParaRPr lang="ro-RO" sz="24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/>
              <a:t>Se </a:t>
            </a:r>
            <a:r>
              <a:rPr lang="ro-RO" sz="2400" dirty="0"/>
              <a:t>transmite </a:t>
            </a:r>
            <a:r>
              <a:rPr lang="ro-RO" sz="2400" dirty="0" smtClean="0"/>
              <a:t>cuv</a:t>
            </a:r>
            <a:r>
              <a:rPr lang="ro-RO" sz="2400" dirty="0"/>
              <a:t>â</a:t>
            </a:r>
            <a:r>
              <a:rPr lang="ro-RO" sz="2400" dirty="0" smtClean="0"/>
              <a:t>ntul </a:t>
            </a:r>
            <a:r>
              <a:rPr lang="ro-RO" sz="2400" dirty="0"/>
              <a:t>- cod c ¸si se </a:t>
            </a:r>
            <a:r>
              <a:rPr lang="ro-RO" sz="2400" dirty="0" smtClean="0"/>
              <a:t>recepționeaz</a:t>
            </a:r>
            <a:r>
              <a:rPr lang="ro-RO" sz="2400" dirty="0"/>
              <a:t>ă</a:t>
            </a:r>
            <a:r>
              <a:rPr lang="ro-RO" sz="2400" dirty="0" smtClean="0"/>
              <a:t> </a:t>
            </a:r>
            <a:r>
              <a:rPr lang="ro-RO" sz="2400" i="1" dirty="0"/>
              <a:t>v</a:t>
            </a:r>
            <a:r>
              <a:rPr lang="ro-RO" sz="2400" dirty="0"/>
              <a:t> cu </a:t>
            </a:r>
            <a:r>
              <a:rPr lang="ro-RO" sz="2400" i="1" dirty="0"/>
              <a:t>s</a:t>
            </a:r>
            <a:r>
              <a:rPr lang="ro-RO" sz="2400" dirty="0"/>
              <a:t> </a:t>
            </a:r>
            <a:r>
              <a:rPr lang="ro-RO" sz="2400" dirty="0" smtClean="0"/>
              <a:t>ștergeri localizate </a:t>
            </a:r>
            <a:r>
              <a:rPr lang="ro-RO" sz="2400" dirty="0"/>
              <a:t>î</a:t>
            </a:r>
            <a:r>
              <a:rPr lang="ro-RO" sz="2400" dirty="0" smtClean="0"/>
              <a:t>n </a:t>
            </a:r>
            <a:r>
              <a:rPr lang="ro-RO" sz="2400" dirty="0"/>
              <a:t>elementele </a:t>
            </a:r>
            <a:r>
              <a:rPr lang="ro-RO" sz="2400" dirty="0" smtClean="0"/>
              <a:t>mulțimii B </a:t>
            </a:r>
            <a:r>
              <a:rPr lang="ro-RO" sz="2400" dirty="0"/>
              <a:t>= </a:t>
            </a:r>
            <a:r>
              <a:rPr lang="en-US" sz="2400" dirty="0" smtClean="0"/>
              <a:t>{</a:t>
            </a:r>
            <a:r>
              <a:rPr lang="ro-RO" sz="2400" dirty="0" smtClean="0"/>
              <a:t>X</a:t>
            </a:r>
            <a:r>
              <a:rPr lang="ro-RO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ro-RO" sz="2400" dirty="0" err="1" smtClean="0"/>
              <a:t>X</a:t>
            </a:r>
            <a:r>
              <a:rPr lang="ro-RO" sz="2400" baseline="-25000" dirty="0" err="1" smtClean="0"/>
              <a:t>s</a:t>
            </a:r>
            <a:r>
              <a:rPr lang="en-US" sz="2400" dirty="0" smtClean="0"/>
              <a:t>}</a:t>
            </a:r>
            <a:r>
              <a:rPr lang="ro-RO" sz="2400" dirty="0" smtClean="0"/>
              <a:t>. </a:t>
            </a:r>
            <a:endParaRPr lang="en-US" sz="24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/>
              <a:t>Fie </a:t>
            </a:r>
            <a:r>
              <a:rPr lang="ro-RO" sz="2400" dirty="0" err="1" smtClean="0"/>
              <a:t>σ</a:t>
            </a:r>
            <a:r>
              <a:rPr lang="ro-RO" sz="2400" baseline="-25000" dirty="0" err="1" smtClean="0"/>
              <a:t>B</a:t>
            </a:r>
            <a:r>
              <a:rPr lang="ro-RO" sz="2400" dirty="0" smtClean="0"/>
              <a:t>(X)=B</a:t>
            </a:r>
            <a:r>
              <a:rPr lang="ro-RO" sz="2400" baseline="-25000" dirty="0" smtClean="0"/>
              <a:t>0</a:t>
            </a:r>
            <a:r>
              <a:rPr lang="ro-RO" sz="2400" dirty="0" smtClean="0"/>
              <a:t>+B</a:t>
            </a:r>
            <a:r>
              <a:rPr lang="ro-RO" sz="2400" baseline="-25000" dirty="0" smtClean="0"/>
              <a:t>1</a:t>
            </a:r>
            <a:r>
              <a:rPr lang="ro-RO" sz="2400" dirty="0" smtClean="0"/>
              <a:t>X+</a:t>
            </a:r>
            <a:r>
              <a:rPr lang="en-US" sz="2400" dirty="0" smtClean="0"/>
              <a:t>…</a:t>
            </a:r>
            <a:r>
              <a:rPr lang="ro-RO" sz="2400" dirty="0" smtClean="0"/>
              <a:t>+</a:t>
            </a:r>
            <a:r>
              <a:rPr lang="ro-RO" sz="2400" dirty="0" err="1" smtClean="0"/>
              <a:t>B</a:t>
            </a:r>
            <a:r>
              <a:rPr lang="ro-RO" sz="2400" baseline="-25000" dirty="0" err="1" smtClean="0"/>
              <a:t>s</a:t>
            </a:r>
            <a:r>
              <a:rPr lang="en-US" sz="2400" baseline="-25000" dirty="0" smtClean="0"/>
              <a:t>-</a:t>
            </a:r>
            <a:r>
              <a:rPr lang="ro-RO" sz="2400" baseline="-25000" dirty="0" smtClean="0"/>
              <a:t>1</a:t>
            </a:r>
            <a:r>
              <a:rPr lang="ro-RO" sz="2400" dirty="0" smtClean="0"/>
              <a:t>X</a:t>
            </a:r>
            <a:r>
              <a:rPr lang="ro-RO" sz="2400" baseline="30000" dirty="0" smtClean="0"/>
              <a:t>s</a:t>
            </a:r>
            <a:r>
              <a:rPr lang="en-US" sz="2400" baseline="30000" dirty="0" smtClean="0"/>
              <a:t>-</a:t>
            </a:r>
            <a:r>
              <a:rPr lang="ro-RO" sz="2400" baseline="30000" dirty="0" smtClean="0"/>
              <a:t>1 </a:t>
            </a:r>
            <a:r>
              <a:rPr lang="ro-RO" sz="2400" dirty="0" smtClean="0"/>
              <a:t>+</a:t>
            </a:r>
            <a:r>
              <a:rPr lang="ro-RO" sz="2400" dirty="0" err="1" smtClean="0"/>
              <a:t>X</a:t>
            </a:r>
            <a:r>
              <a:rPr lang="ro-RO" sz="2400" baseline="30000" dirty="0" err="1" smtClean="0"/>
              <a:t>s</a:t>
            </a:r>
            <a:r>
              <a:rPr lang="ro-RO" sz="2400" dirty="0" smtClean="0"/>
              <a:t> </a:t>
            </a:r>
            <a:r>
              <a:rPr lang="ro-RO" sz="2400" dirty="0"/>
              <a:t>polinomul de localizare al ș</a:t>
            </a:r>
            <a:r>
              <a:rPr lang="ro-RO" sz="2400" dirty="0" smtClean="0"/>
              <a:t>tergerilor. </a:t>
            </a:r>
          </a:p>
        </p:txBody>
      </p:sp>
    </p:spTree>
    <p:extLst>
      <p:ext uri="{BB962C8B-B14F-4D97-AF65-F5344CB8AC3E}">
        <p14:creationId xmlns:p14="http://schemas.microsoft.com/office/powerpoint/2010/main" val="2067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0" y="846004"/>
            <a:ext cx="7578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Fie </a:t>
            </a:r>
            <a:r>
              <a:rPr lang="ro-RO" sz="2200" dirty="0" err="1" smtClean="0"/>
              <a:t>σ</a:t>
            </a:r>
            <a:r>
              <a:rPr lang="ro-RO" sz="2200" baseline="-25000" dirty="0" err="1" smtClean="0"/>
              <a:t>B</a:t>
            </a:r>
            <a:r>
              <a:rPr lang="ro-RO" sz="2200" dirty="0" smtClean="0"/>
              <a:t>(X)=B</a:t>
            </a:r>
            <a:r>
              <a:rPr lang="ro-RO" sz="2200" baseline="-25000" dirty="0" smtClean="0"/>
              <a:t>0</a:t>
            </a:r>
            <a:r>
              <a:rPr lang="ro-RO" sz="2200" dirty="0" smtClean="0"/>
              <a:t>+B</a:t>
            </a:r>
            <a:r>
              <a:rPr lang="ro-RO" sz="2200" baseline="-25000" dirty="0" smtClean="0"/>
              <a:t>1</a:t>
            </a:r>
            <a:r>
              <a:rPr lang="ro-RO" sz="2200" dirty="0" smtClean="0"/>
              <a:t>X+</a:t>
            </a:r>
            <a:r>
              <a:rPr lang="en-US" sz="2200" dirty="0" smtClean="0"/>
              <a:t>…</a:t>
            </a:r>
            <a:r>
              <a:rPr lang="ro-RO" sz="2200" dirty="0" smtClean="0"/>
              <a:t>+</a:t>
            </a:r>
            <a:r>
              <a:rPr lang="ro-RO" sz="2200" dirty="0" err="1" smtClean="0"/>
              <a:t>B</a:t>
            </a:r>
            <a:r>
              <a:rPr lang="ro-RO" sz="2200" baseline="-25000" dirty="0" err="1" smtClean="0"/>
              <a:t>s</a:t>
            </a:r>
            <a:r>
              <a:rPr lang="en-US" sz="2200" baseline="-25000" dirty="0" smtClean="0"/>
              <a:t>-</a:t>
            </a:r>
            <a:r>
              <a:rPr lang="ro-RO" sz="2200" baseline="-25000" dirty="0" smtClean="0"/>
              <a:t>1</a:t>
            </a:r>
            <a:r>
              <a:rPr lang="ro-RO" sz="2200" dirty="0" smtClean="0"/>
              <a:t>X</a:t>
            </a:r>
            <a:r>
              <a:rPr lang="ro-RO" sz="2200" baseline="30000" dirty="0" smtClean="0"/>
              <a:t>s</a:t>
            </a:r>
            <a:r>
              <a:rPr lang="en-US" sz="2200" baseline="30000" dirty="0" smtClean="0"/>
              <a:t>-</a:t>
            </a:r>
            <a:r>
              <a:rPr lang="ro-RO" sz="2200" baseline="30000" dirty="0" smtClean="0"/>
              <a:t>1 </a:t>
            </a:r>
            <a:r>
              <a:rPr lang="ro-RO" sz="2200" dirty="0" smtClean="0"/>
              <a:t>+</a:t>
            </a:r>
            <a:r>
              <a:rPr lang="ro-RO" sz="2200" dirty="0" err="1" smtClean="0"/>
              <a:t>X</a:t>
            </a:r>
            <a:r>
              <a:rPr lang="ro-RO" sz="2200" baseline="30000" dirty="0" err="1" smtClean="0"/>
              <a:t>s</a:t>
            </a:r>
            <a:r>
              <a:rPr lang="ro-RO" sz="2200" dirty="0" smtClean="0"/>
              <a:t> </a:t>
            </a:r>
            <a:r>
              <a:rPr lang="ro-RO" sz="2200" dirty="0"/>
              <a:t>polinomul de localizare al ș</a:t>
            </a:r>
            <a:r>
              <a:rPr lang="ro-RO" sz="2200" dirty="0" smtClean="0"/>
              <a:t>tergerilor. </a:t>
            </a:r>
            <a:endParaRPr lang="en-US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Polinomul </a:t>
            </a:r>
            <a:r>
              <a:rPr lang="ro-RO" sz="2200" dirty="0"/>
              <a:t>de localizare a erorilor </a:t>
            </a:r>
            <a:r>
              <a:rPr lang="ro-RO" sz="2200" dirty="0" err="1" smtClean="0"/>
              <a:t>σ</a:t>
            </a:r>
            <a:r>
              <a:rPr lang="ro-RO" sz="2200" baseline="-25000" dirty="0" err="1" smtClean="0"/>
              <a:t>A</a:t>
            </a:r>
            <a:r>
              <a:rPr lang="ro-RO" sz="2200" dirty="0" smtClean="0"/>
              <a:t>(X)=σ</a:t>
            </a:r>
            <a:r>
              <a:rPr lang="en-US" sz="2200" baseline="-25000" dirty="0" smtClean="0"/>
              <a:t>A\B</a:t>
            </a:r>
            <a:r>
              <a:rPr lang="ro-RO" sz="2200" dirty="0" smtClean="0"/>
              <a:t>(X)</a:t>
            </a:r>
            <a:r>
              <a:rPr lang="ro-RO" sz="2200" dirty="0" err="1" smtClean="0"/>
              <a:t>σ</a:t>
            </a:r>
            <a:r>
              <a:rPr lang="ro-RO" sz="2200" baseline="-25000" dirty="0" err="1" smtClean="0"/>
              <a:t>B</a:t>
            </a:r>
            <a:r>
              <a:rPr lang="ro-RO" sz="2200" dirty="0" smtClean="0"/>
              <a:t>(</a:t>
            </a:r>
            <a:r>
              <a:rPr lang="ro-RO" sz="2200" dirty="0" err="1" smtClean="0"/>
              <a:t>X</a:t>
            </a:r>
            <a:r>
              <a:rPr lang="ro-RO" sz="2200" dirty="0"/>
              <a:t>) poate fi </a:t>
            </a:r>
            <a:r>
              <a:rPr lang="ro-RO" sz="2200" dirty="0" smtClean="0"/>
              <a:t>determinat aflând </a:t>
            </a:r>
            <a:r>
              <a:rPr lang="ro-RO" sz="2200" dirty="0"/>
              <a:t>σ</a:t>
            </a:r>
            <a:r>
              <a:rPr lang="en-US" sz="2200" baseline="-25000" dirty="0" smtClean="0"/>
              <a:t>A\B</a:t>
            </a:r>
            <a:r>
              <a:rPr lang="ro-RO" sz="2200" dirty="0" smtClean="0"/>
              <a:t>(X)=A</a:t>
            </a:r>
            <a:r>
              <a:rPr lang="ro-RO" sz="2200" baseline="-25000" dirty="0" smtClean="0"/>
              <a:t>0</a:t>
            </a:r>
            <a:r>
              <a:rPr lang="ro-RO" sz="2200" dirty="0" smtClean="0"/>
              <a:t>+A</a:t>
            </a:r>
            <a:r>
              <a:rPr lang="ro-RO" sz="2200" baseline="-25000" dirty="0" smtClean="0"/>
              <a:t>1</a:t>
            </a:r>
            <a:r>
              <a:rPr lang="ro-RO" sz="2200" dirty="0" smtClean="0"/>
              <a:t>X+ </a:t>
            </a:r>
            <a:r>
              <a:rPr lang="en-US" sz="2200" dirty="0" smtClean="0"/>
              <a:t>…</a:t>
            </a:r>
            <a:r>
              <a:rPr lang="ro-RO" sz="2200" dirty="0" smtClean="0"/>
              <a:t>+A</a:t>
            </a:r>
            <a:r>
              <a:rPr lang="ro-RO" sz="2200" baseline="-25000" dirty="0" smtClean="0"/>
              <a:t>t</a:t>
            </a:r>
            <a:r>
              <a:rPr lang="en-US" sz="2200" baseline="-25000" dirty="0" smtClean="0"/>
              <a:t>-1</a:t>
            </a:r>
            <a:r>
              <a:rPr lang="ro-RO" sz="2200" dirty="0" err="1" smtClean="0"/>
              <a:t>X</a:t>
            </a:r>
            <a:r>
              <a:rPr lang="ro-RO" sz="2200" baseline="30000" dirty="0" err="1" smtClean="0"/>
              <a:t>t</a:t>
            </a:r>
            <a:r>
              <a:rPr lang="en-US" sz="2200" baseline="30000" dirty="0" smtClean="0"/>
              <a:t>-</a:t>
            </a:r>
            <a:r>
              <a:rPr lang="ro-RO" sz="2200" baseline="30000" dirty="0" smtClean="0"/>
              <a:t>1 </a:t>
            </a:r>
            <a:r>
              <a:rPr lang="ro-RO" sz="2200" dirty="0" smtClean="0"/>
              <a:t>+</a:t>
            </a:r>
            <a:r>
              <a:rPr lang="ro-RO" sz="2200" dirty="0" err="1" smtClean="0"/>
              <a:t>X</a:t>
            </a:r>
            <a:r>
              <a:rPr lang="ro-RO" sz="2200" baseline="30000" dirty="0" err="1" smtClean="0"/>
              <a:t>t</a:t>
            </a:r>
            <a:r>
              <a:rPr lang="ro-RO" sz="2200" dirty="0" smtClean="0"/>
              <a:t> </a:t>
            </a:r>
            <a:r>
              <a:rPr lang="ro-RO" sz="2200" dirty="0"/>
              <a:t>astfel:</a:t>
            </a:r>
            <a:endParaRPr lang="ro-RO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2" y="3356992"/>
            <a:ext cx="75787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</a:t>
            </a:r>
            <a:r>
              <a:rPr lang="en-US" sz="2400" u="sng" dirty="0" smtClean="0"/>
              <a:t>9</a:t>
            </a:r>
            <a:endParaRPr lang="ro-RO" sz="2400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728787"/>
            <a:ext cx="7578745" cy="39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7671" y="908720"/>
            <a:ext cx="757874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coduri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bloc ciclice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liniare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coduri </a:t>
            </a:r>
            <a:r>
              <a:rPr lang="ro-RO" sz="2400" dirty="0" err="1" smtClean="0">
                <a:latin typeface="Arial" pitchFamily="34" charset="0"/>
                <a:cs typeface="Arial" pitchFamily="34" charset="0"/>
              </a:rPr>
              <a:t>nonbinare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o subclasa de coduri din familia codurilor liniare, non-binare, ciclice, BCH </a:t>
            </a:r>
            <a:r>
              <a:rPr lang="ro-RO" sz="2400" dirty="0" err="1" smtClean="0">
                <a:latin typeface="Arial" pitchFamily="34" charset="0"/>
                <a:cs typeface="Arial" pitchFamily="34" charset="0"/>
              </a:rPr>
              <a:t>codes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sunt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definite în câmpul binar </a:t>
            </a:r>
            <a:r>
              <a:rPr lang="ro-RO" sz="2400" i="1" dirty="0">
                <a:latin typeface="Arial" pitchFamily="34" charset="0"/>
                <a:cs typeface="Arial" pitchFamily="34" charset="0"/>
              </a:rPr>
              <a:t>GF(q);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ro-RO" sz="24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ro-RO" sz="2400" baseline="30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, p – nr. prim, m</a:t>
            </a:r>
            <a:r>
              <a:rPr lang="ro-RO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Z</a:t>
            </a:r>
            <a:r>
              <a:rPr lang="ro-RO" sz="24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*</a:t>
            </a:r>
            <a:endParaRPr lang="en-US" sz="2400" baseline="30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&gt;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sunt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construite pentru a corecta </a:t>
            </a:r>
            <a:r>
              <a:rPr lang="ro-RO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erori sau mai puţine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Ștergeri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1" y="9129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2400" u="sng" dirty="0"/>
              <a:t>Exemplul </a:t>
            </a:r>
            <a:r>
              <a:rPr lang="en-US" sz="2400" u="sng" dirty="0" smtClean="0"/>
              <a:t>9</a:t>
            </a:r>
            <a:endParaRPr lang="ro-RO" sz="24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844823"/>
            <a:ext cx="7578745" cy="2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Bibliografie</a:t>
            </a:r>
            <a:endParaRPr lang="vi-VN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0" y="912966"/>
            <a:ext cx="786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en-US" sz="2400" u="sng" dirty="0" smtClean="0"/>
              <a:t>[1] </a:t>
            </a:r>
            <a:r>
              <a:rPr lang="ro-RO" sz="2400" dirty="0"/>
              <a:t>J.C. </a:t>
            </a:r>
            <a:r>
              <a:rPr lang="ro-RO" sz="2400" dirty="0" err="1"/>
              <a:t>Moreira</a:t>
            </a:r>
            <a:r>
              <a:rPr lang="ro-RO" sz="2400" dirty="0"/>
              <a:t>, P.G. Farrell</a:t>
            </a:r>
            <a:r>
              <a:rPr lang="en-US" sz="2400" dirty="0"/>
              <a:t>,</a:t>
            </a:r>
            <a:r>
              <a:rPr lang="ro-RO" sz="2400" dirty="0"/>
              <a:t> </a:t>
            </a:r>
            <a:r>
              <a:rPr lang="en-US" sz="2400" dirty="0"/>
              <a:t>“</a:t>
            </a:r>
            <a:r>
              <a:rPr lang="ro-RO" sz="2400" i="1" dirty="0"/>
              <a:t>Essentials Of </a:t>
            </a:r>
            <a:r>
              <a:rPr lang="ro-RO" sz="2400" i="1" dirty="0" err="1"/>
              <a:t>Error-control</a:t>
            </a:r>
            <a:r>
              <a:rPr lang="ro-RO" sz="2400" i="1" dirty="0"/>
              <a:t> </a:t>
            </a:r>
            <a:r>
              <a:rPr lang="ro-RO" sz="2400" i="1" dirty="0" err="1"/>
              <a:t>Coding</a:t>
            </a:r>
            <a:r>
              <a:rPr lang="en-US" sz="2400" dirty="0"/>
              <a:t>”</a:t>
            </a:r>
            <a:r>
              <a:rPr lang="ro-RO" sz="2400" dirty="0"/>
              <a:t>, </a:t>
            </a:r>
            <a:r>
              <a:rPr lang="en-US" sz="2400" dirty="0"/>
              <a:t>Ed. </a:t>
            </a:r>
            <a:r>
              <a:rPr lang="ro-RO" sz="2400" dirty="0"/>
              <a:t>John </a:t>
            </a:r>
            <a:r>
              <a:rPr lang="ro-RO" sz="2400" dirty="0" err="1"/>
              <a:t>Wiley</a:t>
            </a:r>
            <a:r>
              <a:rPr lang="ro-RO" sz="2400" dirty="0"/>
              <a:t> &amp; </a:t>
            </a:r>
            <a:r>
              <a:rPr lang="ro-RO" sz="2400" dirty="0" err="1"/>
              <a:t>Sons</a:t>
            </a:r>
            <a:r>
              <a:rPr lang="ro-RO" sz="2400" dirty="0"/>
              <a:t> Ltd.</a:t>
            </a:r>
            <a:r>
              <a:rPr lang="en-US" sz="2400" dirty="0"/>
              <a:t>,</a:t>
            </a:r>
            <a:r>
              <a:rPr lang="ro-RO" sz="2400" dirty="0"/>
              <a:t> 2006</a:t>
            </a:r>
            <a:r>
              <a:rPr lang="en-US" sz="2400" dirty="0" smtClean="0"/>
              <a:t>.</a:t>
            </a:r>
            <a:endParaRPr lang="en-US" sz="2400" u="sng" dirty="0"/>
          </a:p>
          <a:p>
            <a:pPr algn="just">
              <a:buClr>
                <a:srgbClr val="0070C0"/>
              </a:buClr>
            </a:pPr>
            <a:r>
              <a:rPr lang="en-US" sz="2400" u="sng" dirty="0" smtClean="0"/>
              <a:t>[2] h</a:t>
            </a:r>
            <a:r>
              <a:rPr lang="ro-RO" sz="2400" u="sng" dirty="0" err="1" smtClean="0"/>
              <a:t>ttp</a:t>
            </a:r>
            <a:r>
              <a:rPr lang="ro-RO" sz="2400" u="sng" dirty="0"/>
              <a:t>://www.galaxyng.com/adrian_atanasiu/coduri.htm</a:t>
            </a:r>
          </a:p>
        </p:txBody>
      </p:sp>
    </p:spTree>
    <p:extLst>
      <p:ext uri="{BB962C8B-B14F-4D97-AF65-F5344CB8AC3E}">
        <p14:creationId xmlns:p14="http://schemas.microsoft.com/office/powerpoint/2010/main" val="6674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7670" y="980728"/>
            <a:ext cx="757874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Un </a:t>
            </a:r>
            <a:r>
              <a:rPr lang="ro-RO" sz="2200" dirty="0"/>
              <a:t>cod RS, </a:t>
            </a:r>
            <a:r>
              <a:rPr lang="ro-RO" sz="2200" i="1" dirty="0"/>
              <a:t>C</a:t>
            </a:r>
            <a:r>
              <a:rPr lang="ro-RO" sz="2200" i="1" baseline="-25000" dirty="0"/>
              <a:t>RS</a:t>
            </a:r>
            <a:r>
              <a:rPr lang="ro-RO" sz="2200" i="1" dirty="0"/>
              <a:t>(n,k) , </a:t>
            </a:r>
            <a:r>
              <a:rPr lang="ro-RO" sz="2200" dirty="0"/>
              <a:t>capabil să corecteze </a:t>
            </a:r>
            <a:r>
              <a:rPr lang="ro-RO" sz="2200" i="1" dirty="0"/>
              <a:t>t</a:t>
            </a:r>
            <a:r>
              <a:rPr lang="ro-RO" sz="2200" dirty="0"/>
              <a:t> erori sau mai puţine definit în câmpul Galois </a:t>
            </a:r>
            <a:r>
              <a:rPr lang="ro-RO" sz="2200" i="1" dirty="0"/>
              <a:t>GF(q) </a:t>
            </a:r>
            <a:r>
              <a:rPr lang="ro-RO" sz="2200" dirty="0"/>
              <a:t> are următoarele proprietăţi: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/>
          </a:p>
          <a:p>
            <a:pPr marL="1257300" lvl="4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lungimea </a:t>
            </a:r>
            <a:r>
              <a:rPr lang="ro-RO" sz="2200" dirty="0"/>
              <a:t>cuvântului de cod	</a:t>
            </a:r>
            <a:r>
              <a:rPr lang="ro-RO" sz="2200" i="1" dirty="0" smtClean="0"/>
              <a:t>n </a:t>
            </a:r>
            <a:r>
              <a:rPr lang="ro-RO" sz="2200" i="1" dirty="0"/>
              <a:t>= q-1</a:t>
            </a:r>
          </a:p>
          <a:p>
            <a:pPr marL="1257300" lvl="4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biţi </a:t>
            </a:r>
            <a:r>
              <a:rPr lang="ro-RO" sz="2200" dirty="0"/>
              <a:t>de paritate			</a:t>
            </a:r>
            <a:r>
              <a:rPr lang="ro-RO" sz="2200" i="1" dirty="0" smtClean="0"/>
              <a:t>n-k </a:t>
            </a:r>
            <a:r>
              <a:rPr lang="ro-RO" sz="2200" i="1" dirty="0"/>
              <a:t>≤ 2t</a:t>
            </a:r>
          </a:p>
          <a:p>
            <a:pPr marL="1257300" lvl="4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distanţa </a:t>
            </a:r>
            <a:r>
              <a:rPr lang="ro-RO" sz="2200" dirty="0" err="1"/>
              <a:t>Hamming</a:t>
            </a:r>
            <a:r>
              <a:rPr lang="ro-RO" sz="2200" dirty="0"/>
              <a:t> minimă	</a:t>
            </a:r>
            <a:r>
              <a:rPr lang="en-US" sz="2200" dirty="0" smtClean="0"/>
              <a:t>	</a:t>
            </a:r>
            <a:r>
              <a:rPr lang="ro-RO" sz="2200" i="1" dirty="0" err="1" smtClean="0"/>
              <a:t>d</a:t>
            </a:r>
            <a:r>
              <a:rPr lang="ro-RO" sz="2200" i="1" baseline="-25000" dirty="0" err="1" smtClean="0"/>
              <a:t>min</a:t>
            </a:r>
            <a:r>
              <a:rPr lang="ro-RO" sz="2200" i="1" dirty="0" smtClean="0"/>
              <a:t>≥ </a:t>
            </a:r>
            <a:r>
              <a:rPr lang="ro-RO" sz="2200" i="1" dirty="0"/>
              <a:t>2t+1</a:t>
            </a:r>
          </a:p>
          <a:p>
            <a:pPr marL="1257300" lvl="4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o-RO" sz="2200" dirty="0" smtClean="0"/>
              <a:t>numărul </a:t>
            </a:r>
            <a:r>
              <a:rPr lang="ro-RO" sz="2200" dirty="0"/>
              <a:t>de erori corectabile </a:t>
            </a:r>
            <a:r>
              <a:rPr lang="ro-RO" sz="2200" i="1" dirty="0"/>
              <a:t>	</a:t>
            </a:r>
            <a:r>
              <a:rPr lang="ro-RO" sz="2200" i="1" dirty="0" smtClean="0"/>
              <a:t>t</a:t>
            </a:r>
            <a:endParaRPr lang="ro-RO" sz="2200" i="1" dirty="0"/>
          </a:p>
          <a:p>
            <a:pPr marL="342900" lvl="2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i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Codurile </a:t>
            </a:r>
            <a:r>
              <a:rPr lang="ro-RO" sz="2200" dirty="0"/>
              <a:t>BCH sunt capabile să corecteze </a:t>
            </a:r>
            <a:r>
              <a:rPr lang="ro-RO" sz="2200" b="1" i="1" dirty="0"/>
              <a:t>t </a:t>
            </a:r>
            <a:r>
              <a:rPr lang="ro-RO" sz="2200" dirty="0"/>
              <a:t>erori sau mai puţine într-un cuvânt de cod de lungime </a:t>
            </a:r>
            <a:r>
              <a:rPr lang="ro-RO" sz="2200" b="1" i="1" dirty="0"/>
              <a:t>n</a:t>
            </a:r>
            <a:r>
              <a:rPr lang="ro-RO" sz="2200" dirty="0"/>
              <a:t>, </a:t>
            </a:r>
            <a:r>
              <a:rPr lang="ro-RO" sz="2200" b="1" i="1" dirty="0" err="1"/>
              <a:t>n</a:t>
            </a:r>
            <a:r>
              <a:rPr lang="ro-RO" sz="2200" b="1" i="1" dirty="0"/>
              <a:t> = 2</a:t>
            </a:r>
            <a:r>
              <a:rPr lang="ro-RO" sz="2200" b="1" i="1" baseline="30000" dirty="0"/>
              <a:t>m</a:t>
            </a:r>
            <a:r>
              <a:rPr lang="ro-RO" sz="2200" b="1" i="1" dirty="0"/>
              <a:t>-1</a:t>
            </a:r>
            <a:r>
              <a:rPr lang="ro-RO" sz="2200" i="1" dirty="0" smtClean="0"/>
              <a:t>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b="1" i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Polinomul </a:t>
            </a:r>
            <a:r>
              <a:rPr lang="ro-RO" sz="2200" dirty="0"/>
              <a:t>generator al unui cod BCH se determină în funcţie de rădăcinile sale în câmpul GF(2</a:t>
            </a:r>
            <a:r>
              <a:rPr lang="ro-RO" sz="2200" baseline="30000" dirty="0"/>
              <a:t>m</a:t>
            </a:r>
            <a:r>
              <a:rPr lang="ro-RO" sz="2200" dirty="0"/>
              <a:t>)</a:t>
            </a:r>
            <a:endParaRPr lang="ro-RO" sz="2200" b="1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689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1561" y="867435"/>
            <a:ext cx="77048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 </a:t>
            </a:r>
            <a:r>
              <a:rPr lang="ro-RO" sz="2000" dirty="0" smtClean="0">
                <a:sym typeface="Symbol" pitchFamily="18" charset="2"/>
              </a:rPr>
              <a:t> un element primitiv al câmpului </a:t>
            </a:r>
            <a:r>
              <a:rPr lang="ro-RO" sz="2000" i="1" dirty="0" smtClean="0">
                <a:sym typeface="Symbol" pitchFamily="18" charset="2"/>
              </a:rPr>
              <a:t>GF(q). </a:t>
            </a:r>
            <a:r>
              <a:rPr lang="ro-RO" sz="2000" dirty="0" smtClean="0">
                <a:sym typeface="Symbol" pitchFamily="18" charset="2"/>
              </a:rPr>
              <a:t>Rezultă </a:t>
            </a:r>
            <a:r>
              <a:rPr lang="ro-RO" sz="2000" baseline="30000" dirty="0" smtClean="0">
                <a:sym typeface="Symbol" pitchFamily="18" charset="2"/>
              </a:rPr>
              <a:t>q-1</a:t>
            </a:r>
            <a:r>
              <a:rPr lang="ro-RO" sz="2000" dirty="0" smtClean="0">
                <a:sym typeface="Symbol" pitchFamily="18" charset="2"/>
              </a:rPr>
              <a:t>=0.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Codul RS, </a:t>
            </a:r>
            <a:r>
              <a:rPr lang="ro-RO" sz="2000" i="1" dirty="0" smtClean="0"/>
              <a:t>C</a:t>
            </a:r>
            <a:r>
              <a:rPr lang="ro-RO" sz="2000" i="1" baseline="-25000" dirty="0" smtClean="0"/>
              <a:t>RS</a:t>
            </a:r>
            <a:r>
              <a:rPr lang="ro-RO" sz="2000" i="1" dirty="0" smtClean="0"/>
              <a:t>(n,k)</a:t>
            </a:r>
            <a:r>
              <a:rPr lang="en-US" sz="2000" i="1" dirty="0" smtClean="0"/>
              <a:t> </a:t>
            </a:r>
            <a:r>
              <a:rPr lang="ro-RO" sz="2000" dirty="0" smtClean="0"/>
              <a:t>de lungime </a:t>
            </a:r>
            <a:r>
              <a:rPr lang="ro-RO" sz="2000" i="1" dirty="0" smtClean="0"/>
              <a:t>n=q-1</a:t>
            </a:r>
            <a:r>
              <a:rPr lang="ro-RO" sz="2000" dirty="0" smtClean="0"/>
              <a:t> este generat de polinomul: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coeficienţii polinomului generator </a:t>
            </a:r>
            <a:r>
              <a:rPr lang="ro-RO" sz="2000" dirty="0" err="1" smtClean="0"/>
              <a:t>g</a:t>
            </a:r>
            <a:r>
              <a:rPr lang="ro-RO" sz="2000" baseline="-25000" dirty="0" err="1" smtClean="0"/>
              <a:t>i</a:t>
            </a:r>
            <a:r>
              <a:rPr lang="ro-RO" sz="2000" dirty="0" smtClean="0"/>
              <a:t> aparţin câmpului </a:t>
            </a:r>
            <a:r>
              <a:rPr lang="ro-RO" sz="2000" dirty="0" err="1" smtClean="0"/>
              <a:t>galois</a:t>
            </a:r>
            <a:r>
              <a:rPr lang="ro-RO" sz="2000" dirty="0" smtClean="0"/>
              <a:t> extins </a:t>
            </a:r>
            <a:r>
              <a:rPr lang="ro-RO" i="1" dirty="0" smtClean="0">
                <a:sym typeface="Symbol" pitchFamily="18" charset="2"/>
              </a:rPr>
              <a:t>GF(q).</a:t>
            </a:r>
            <a:r>
              <a:rPr lang="ro-RO" dirty="0" smtClean="0">
                <a:sym typeface="Symbol" pitchFamily="18" charset="2"/>
              </a:rPr>
              <a:t> </a:t>
            </a:r>
            <a:endParaRPr lang="ro-RO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polinoamele minimale au forma: </a:t>
            </a:r>
            <a:endParaRPr lang="ro-RO" sz="2000" i="1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cele mai utilizate coduri în practică sunt definite în câmpul Galois de tipul </a:t>
            </a:r>
            <a:r>
              <a:rPr lang="ro-RO" i="1" dirty="0" smtClean="0">
                <a:sym typeface="Symbol" pitchFamily="18" charset="2"/>
              </a:rPr>
              <a:t>GF(2</a:t>
            </a:r>
            <a:r>
              <a:rPr lang="ro-RO" i="1" baseline="30000" dirty="0" smtClean="0">
                <a:sym typeface="Symbol" pitchFamily="18" charset="2"/>
              </a:rPr>
              <a:t>m</a:t>
            </a:r>
            <a:r>
              <a:rPr lang="ro-RO" i="1" dirty="0" smtClean="0">
                <a:sym typeface="Symbol" pitchFamily="18" charset="2"/>
              </a:rPr>
              <a:t>).</a:t>
            </a:r>
            <a:r>
              <a:rPr lang="ro-RO" dirty="0" smtClean="0">
                <a:sym typeface="Symbol" pitchFamily="18" charset="2"/>
              </a:rPr>
              <a:t> </a:t>
            </a:r>
            <a:endParaRPr lang="ro-RO" sz="2000" i="1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fiecare element </a:t>
            </a:r>
            <a:r>
              <a:rPr lang="ro-RO" sz="2000" dirty="0" smtClean="0">
                <a:sym typeface="Symbol" pitchFamily="18" charset="2"/>
              </a:rPr>
              <a:t></a:t>
            </a:r>
            <a:r>
              <a:rPr lang="ro-RO" sz="2000" baseline="30000" dirty="0" smtClean="0">
                <a:sym typeface="Symbol" pitchFamily="18" charset="2"/>
              </a:rPr>
              <a:t>i</a:t>
            </a:r>
            <a:r>
              <a:rPr lang="ro-RO" sz="2000" dirty="0" smtClean="0">
                <a:sym typeface="Symbol" pitchFamily="18" charset="2"/>
              </a:rPr>
              <a:t> este o rădăcină a polinomului minimal </a:t>
            </a:r>
            <a:r>
              <a:rPr lang="ro-RO" sz="2000" i="1" dirty="0" smtClean="0">
                <a:sym typeface="Symbol" pitchFamily="18" charset="2"/>
              </a:rPr>
              <a:t>X- </a:t>
            </a:r>
            <a:r>
              <a:rPr lang="ro-RO" sz="2000" dirty="0" smtClean="0">
                <a:sym typeface="Symbol" pitchFamily="18" charset="2"/>
              </a:rPr>
              <a:t></a:t>
            </a:r>
            <a:r>
              <a:rPr lang="ro-RO" sz="2000" baseline="30000" dirty="0" smtClean="0">
                <a:sym typeface="Symbol" pitchFamily="18" charset="2"/>
              </a:rPr>
              <a:t>i</a:t>
            </a:r>
            <a:r>
              <a:rPr lang="ro-RO" sz="2000" dirty="0" smtClean="0">
                <a:sym typeface="Symbol" pitchFamily="18" charset="2"/>
              </a:rPr>
              <a:t> . Rezultă că polinomul </a:t>
            </a:r>
            <a:r>
              <a:rPr lang="ro-RO" sz="2000" i="1" dirty="0" smtClean="0">
                <a:sym typeface="Symbol" pitchFamily="18" charset="2"/>
              </a:rPr>
              <a:t>X- </a:t>
            </a:r>
            <a:r>
              <a:rPr lang="ro-RO" sz="2000" dirty="0" smtClean="0">
                <a:sym typeface="Symbol" pitchFamily="18" charset="2"/>
              </a:rPr>
              <a:t></a:t>
            </a:r>
            <a:r>
              <a:rPr lang="ro-RO" sz="2000" baseline="30000" dirty="0" smtClean="0">
                <a:sym typeface="Symbol" pitchFamily="18" charset="2"/>
              </a:rPr>
              <a:t>i</a:t>
            </a:r>
            <a:r>
              <a:rPr lang="ro-RO" sz="2000" dirty="0" smtClean="0">
                <a:sym typeface="Symbol" pitchFamily="18" charset="2"/>
              </a:rPr>
              <a:t> este un factor al polinomului X</a:t>
            </a:r>
            <a:r>
              <a:rPr lang="ro-RO" sz="2000" baseline="30000" dirty="0" smtClean="0">
                <a:sym typeface="Symbol" pitchFamily="18" charset="2"/>
              </a:rPr>
              <a:t>n</a:t>
            </a:r>
            <a:r>
              <a:rPr lang="ro-RO" sz="2000" dirty="0" smtClean="0">
                <a:sym typeface="Symbol" pitchFamily="18" charset="2"/>
              </a:rPr>
              <a:t>-1</a:t>
            </a:r>
            <a:endParaRPr lang="ro-RO" sz="2000" i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94" y="1991018"/>
            <a:ext cx="566239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23" y="4314428"/>
            <a:ext cx="141559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5259" y="991532"/>
            <a:ext cx="762115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un </a:t>
            </a:r>
            <a:r>
              <a:rPr lang="ro-RO" sz="2000" dirty="0"/>
              <a:t>cod RS se poate defini cu un set echivalent de polinoame de cod </a:t>
            </a:r>
            <a:r>
              <a:rPr lang="ro-RO" sz="2000" i="1" dirty="0"/>
              <a:t>c(X)</a:t>
            </a:r>
            <a:r>
              <a:rPr lang="ro-RO" sz="2000" dirty="0"/>
              <a:t> care aparţin </a:t>
            </a:r>
            <a:r>
              <a:rPr lang="ro-RO" sz="2000" dirty="0">
                <a:sym typeface="Symbol" pitchFamily="18" charset="2"/>
              </a:rPr>
              <a:t>câmpului </a:t>
            </a:r>
            <a:r>
              <a:rPr lang="ro-RO" sz="2000" i="1" dirty="0">
                <a:sym typeface="Symbol" pitchFamily="18" charset="2"/>
              </a:rPr>
              <a:t>GF(q</a:t>
            </a:r>
            <a:r>
              <a:rPr lang="ro-RO" sz="2000" i="1" dirty="0" smtClean="0">
                <a:sym typeface="Symbol" pitchFamily="18" charset="2"/>
              </a:rPr>
              <a:t>).</a:t>
            </a:r>
            <a:endParaRPr lang="en-US" sz="2000" i="1" dirty="0" smtClean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sym typeface="Symbol" pitchFamily="18" charset="2"/>
              </a:rPr>
              <a:t>grad</a:t>
            </a:r>
            <a:r>
              <a:rPr lang="en-US" sz="2000" dirty="0">
                <a:sym typeface="Symbol" pitchFamily="18" charset="2"/>
              </a:rPr>
              <a:t>{c(X)}n-1 </a:t>
            </a:r>
            <a:r>
              <a:rPr lang="ro-RO" sz="2000" dirty="0">
                <a:sym typeface="Symbol" pitchFamily="18" charset="2"/>
              </a:rPr>
              <a:t>şi , </a:t>
            </a:r>
            <a:r>
              <a:rPr lang="ro-RO" sz="2000" baseline="30000" dirty="0">
                <a:sym typeface="Symbol" pitchFamily="18" charset="2"/>
              </a:rPr>
              <a:t>2</a:t>
            </a:r>
            <a:r>
              <a:rPr lang="ro-RO" sz="2000" dirty="0">
                <a:sym typeface="Symbol" pitchFamily="18" charset="2"/>
              </a:rPr>
              <a:t>, …, </a:t>
            </a:r>
            <a:r>
              <a:rPr lang="ro-RO" sz="2000" baseline="30000" dirty="0">
                <a:sym typeface="Symbol" pitchFamily="18" charset="2"/>
              </a:rPr>
              <a:t>n-q</a:t>
            </a:r>
            <a:r>
              <a:rPr lang="ro-RO" sz="2000" dirty="0">
                <a:sym typeface="Symbol" pitchFamily="18" charset="2"/>
              </a:rPr>
              <a:t> rădăcini ale polinoamelor </a:t>
            </a:r>
            <a:r>
              <a:rPr lang="ro-RO" sz="2000" i="1" dirty="0"/>
              <a:t>c(X</a:t>
            </a:r>
            <a:r>
              <a:rPr lang="ro-RO" sz="2000" i="1" dirty="0" smtClean="0"/>
              <a:t>)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rezultă </a:t>
            </a:r>
            <a:r>
              <a:rPr lang="ro-RO" sz="2000" dirty="0"/>
              <a:t>că </a:t>
            </a:r>
            <a:r>
              <a:rPr lang="ro-RO" sz="2000" i="1" dirty="0"/>
              <a:t>c(X)</a:t>
            </a:r>
            <a:r>
              <a:rPr lang="ro-RO" sz="2000" dirty="0"/>
              <a:t> </a:t>
            </a:r>
            <a:r>
              <a:rPr lang="ro-RO" sz="2000" dirty="0">
                <a:sym typeface="Symbol" pitchFamily="18" charset="2"/>
              </a:rPr>
              <a:t> C</a:t>
            </a:r>
            <a:r>
              <a:rPr lang="ro-RO" sz="2000" baseline="-25000" dirty="0">
                <a:sym typeface="Symbol" pitchFamily="18" charset="2"/>
              </a:rPr>
              <a:t>RS </a:t>
            </a:r>
            <a:r>
              <a:rPr lang="ro-RO" sz="2000" dirty="0">
                <a:sym typeface="Symbol" pitchFamily="18" charset="2"/>
              </a:rPr>
              <a:t>dacă: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sym typeface="Symbol" pitchFamily="18" charset="2"/>
              </a:rPr>
              <a:t>relaţia:</a:t>
            </a:r>
            <a:endParaRPr lang="en-US" sz="2000" dirty="0" smtClean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sym typeface="Symbol" pitchFamily="18" charset="2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sym typeface="Symbol" pitchFamily="18" charset="2"/>
              </a:rPr>
              <a:t>este </a:t>
            </a:r>
            <a:r>
              <a:rPr lang="ro-RO" sz="2000" dirty="0">
                <a:sym typeface="Symbol" pitchFamily="18" charset="2"/>
              </a:rPr>
              <a:t>adevărată dacă </a:t>
            </a:r>
            <a:endParaRPr lang="ro-RO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4" y="2972493"/>
            <a:ext cx="7920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4" y="3861048"/>
            <a:ext cx="4162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4" y="4941887"/>
            <a:ext cx="82089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17877" y="1052736"/>
            <a:ext cx="8155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dirty="0"/>
              <a:t>Exemplul 1.</a:t>
            </a:r>
          </a:p>
          <a:p>
            <a:pPr>
              <a:spcBef>
                <a:spcPct val="50000"/>
              </a:spcBef>
            </a:pPr>
            <a:r>
              <a:rPr lang="ro-RO" dirty="0"/>
              <a:t>Să se construiască câmpul Galois GF(2</a:t>
            </a:r>
            <a:r>
              <a:rPr lang="ro-RO" baseline="30000" dirty="0"/>
              <a:t>3</a:t>
            </a:r>
            <a:r>
              <a:rPr lang="ro-RO" dirty="0"/>
              <a:t>) generat de polinomul p</a:t>
            </a:r>
            <a:r>
              <a:rPr lang="ro-RO" baseline="-25000" dirty="0"/>
              <a:t>i</a:t>
            </a:r>
            <a:r>
              <a:rPr lang="ro-RO" dirty="0"/>
              <a:t>(X)=1+X</a:t>
            </a:r>
            <a:r>
              <a:rPr lang="ro-RO" baseline="30000" dirty="0"/>
              <a:t>2</a:t>
            </a:r>
            <a:r>
              <a:rPr lang="ro-RO" dirty="0"/>
              <a:t>+X</a:t>
            </a:r>
            <a:r>
              <a:rPr lang="ro-RO" baseline="30000" dirty="0"/>
              <a:t>3</a:t>
            </a:r>
            <a:endParaRPr lang="ro-RO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8880"/>
            <a:ext cx="7078662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23.11.2012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37671" y="4139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Descrierea codurilor Reed-Solomon ciclice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7671" y="1268413"/>
            <a:ext cx="757874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000" dirty="0"/>
              <a:t>Exemplul 2.</a:t>
            </a:r>
          </a:p>
          <a:p>
            <a:pPr>
              <a:spcBef>
                <a:spcPct val="50000"/>
              </a:spcBef>
            </a:pPr>
            <a:r>
              <a:rPr lang="ro-RO" sz="2000" dirty="0"/>
              <a:t>Să se construiască polinomul generator al unui cod RS, </a:t>
            </a:r>
            <a:r>
              <a:rPr lang="ro-RO" sz="2000" i="1" dirty="0"/>
              <a:t>C</a:t>
            </a:r>
            <a:r>
              <a:rPr lang="ro-RO" sz="2000" i="1" baseline="-25000" dirty="0"/>
              <a:t>RS</a:t>
            </a:r>
            <a:r>
              <a:rPr lang="ro-RO" sz="2000" i="1" dirty="0"/>
              <a:t>(7,5), </a:t>
            </a:r>
            <a:r>
              <a:rPr lang="ro-RO" sz="2000" dirty="0"/>
              <a:t>care este definit într-un câmp Galois GF(2</a:t>
            </a:r>
            <a:r>
              <a:rPr lang="ro-RO" sz="2000" baseline="30000" dirty="0"/>
              <a:t>3</a:t>
            </a:r>
            <a:r>
              <a:rPr lang="ro-RO" sz="2000" dirty="0"/>
              <a:t>) şi polinomul p</a:t>
            </a:r>
            <a:r>
              <a:rPr lang="ro-RO" sz="2000" baseline="-25000" dirty="0"/>
              <a:t>i</a:t>
            </a:r>
            <a:r>
              <a:rPr lang="ro-RO" sz="2000" dirty="0"/>
              <a:t>(X)=1+X</a:t>
            </a:r>
            <a:r>
              <a:rPr lang="ro-RO" sz="2000" baseline="30000" dirty="0"/>
              <a:t>2</a:t>
            </a:r>
            <a:r>
              <a:rPr lang="ro-RO" sz="2000" dirty="0"/>
              <a:t>+X</a:t>
            </a:r>
            <a:r>
              <a:rPr lang="ro-RO" sz="2000" baseline="30000" dirty="0"/>
              <a:t>3 </a:t>
            </a:r>
            <a:r>
              <a:rPr lang="ro-RO" sz="2000" dirty="0"/>
              <a:t>este polinom primitiv.</a:t>
            </a:r>
          </a:p>
          <a:p>
            <a:pPr>
              <a:spcBef>
                <a:spcPct val="50000"/>
              </a:spcBef>
            </a:pPr>
            <a:endParaRPr lang="ro-RO" sz="2000" dirty="0"/>
          </a:p>
          <a:p>
            <a:pPr>
              <a:spcBef>
                <a:spcPct val="50000"/>
              </a:spcBef>
            </a:pPr>
            <a:r>
              <a:rPr lang="ro-RO" sz="2000" dirty="0"/>
              <a:t>Deoarece </a:t>
            </a:r>
            <a:r>
              <a:rPr lang="ro-RO" sz="2000" i="1" dirty="0"/>
              <a:t>n-k=2</a:t>
            </a:r>
            <a:r>
              <a:rPr lang="ro-RO" sz="2000" dirty="0"/>
              <a:t> rezultă că numărul de erori este </a:t>
            </a:r>
            <a:r>
              <a:rPr lang="ro-RO" sz="2000" i="1" dirty="0"/>
              <a:t>t=1.</a:t>
            </a:r>
            <a:endParaRPr lang="ro-RO" sz="2000" dirty="0"/>
          </a:p>
          <a:p>
            <a:pPr>
              <a:spcBef>
                <a:spcPct val="50000"/>
              </a:spcBef>
            </a:pPr>
            <a:r>
              <a:rPr lang="ro-RO" sz="2000" dirty="0"/>
              <a:t>Polinomul generator al codului este: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5" y="4508500"/>
            <a:ext cx="7450669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spcFirstLastPara="0" vert="horz" wrap="square" lIns="0" tIns="62669" rIns="94004" bIns="62670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3749</TotalTime>
  <Words>2417</Words>
  <Application>Microsoft Office PowerPoint</Application>
  <PresentationFormat>On-screen Show (4:3)</PresentationFormat>
  <Paragraphs>450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NewsPrint</vt:lpstr>
      <vt:lpstr>TEORIA TRANSMITERII INFORMAtIEI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TRANSMISIEI INFORMAŢIEI</dc:title>
  <dc:creator>Onofrei Alexandra Ligia</dc:creator>
  <cp:lastModifiedBy>Calc</cp:lastModifiedBy>
  <cp:revision>495</cp:revision>
  <dcterms:created xsi:type="dcterms:W3CDTF">2007-10-04T16:47:13Z</dcterms:created>
  <dcterms:modified xsi:type="dcterms:W3CDTF">2012-11-22T12:20:38Z</dcterms:modified>
</cp:coreProperties>
</file>