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51"/>
  </p:notesMasterIdLst>
  <p:sldIdLst>
    <p:sldId id="256" r:id="rId2"/>
    <p:sldId id="437" r:id="rId3"/>
    <p:sldId id="494" r:id="rId4"/>
    <p:sldId id="495" r:id="rId5"/>
    <p:sldId id="496" r:id="rId6"/>
    <p:sldId id="498" r:id="rId7"/>
    <p:sldId id="497" r:id="rId8"/>
    <p:sldId id="499" r:id="rId9"/>
    <p:sldId id="503" r:id="rId10"/>
    <p:sldId id="502" r:id="rId11"/>
    <p:sldId id="500" r:id="rId12"/>
    <p:sldId id="501" r:id="rId13"/>
    <p:sldId id="505" r:id="rId14"/>
    <p:sldId id="504" r:id="rId15"/>
    <p:sldId id="506" r:id="rId16"/>
    <p:sldId id="507" r:id="rId17"/>
    <p:sldId id="508" r:id="rId18"/>
    <p:sldId id="510" r:id="rId19"/>
    <p:sldId id="509" r:id="rId20"/>
    <p:sldId id="512" r:id="rId21"/>
    <p:sldId id="511" r:id="rId22"/>
    <p:sldId id="513" r:id="rId23"/>
    <p:sldId id="514" r:id="rId24"/>
    <p:sldId id="515" r:id="rId25"/>
    <p:sldId id="516" r:id="rId26"/>
    <p:sldId id="517" r:id="rId27"/>
    <p:sldId id="518" r:id="rId28"/>
    <p:sldId id="519" r:id="rId29"/>
    <p:sldId id="520" r:id="rId30"/>
    <p:sldId id="521" r:id="rId31"/>
    <p:sldId id="522" r:id="rId32"/>
    <p:sldId id="523" r:id="rId33"/>
    <p:sldId id="524" r:id="rId34"/>
    <p:sldId id="525" r:id="rId35"/>
    <p:sldId id="526" r:id="rId36"/>
    <p:sldId id="527" r:id="rId37"/>
    <p:sldId id="529" r:id="rId38"/>
    <p:sldId id="528" r:id="rId39"/>
    <p:sldId id="530" r:id="rId40"/>
    <p:sldId id="531" r:id="rId41"/>
    <p:sldId id="532" r:id="rId42"/>
    <p:sldId id="533" r:id="rId43"/>
    <p:sldId id="534" r:id="rId44"/>
    <p:sldId id="535" r:id="rId45"/>
    <p:sldId id="536" r:id="rId46"/>
    <p:sldId id="537" r:id="rId47"/>
    <p:sldId id="538" r:id="rId48"/>
    <p:sldId id="539" r:id="rId49"/>
    <p:sldId id="541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949" autoAdjust="0"/>
  </p:normalViewPr>
  <p:slideViewPr>
    <p:cSldViewPr>
      <p:cViewPr>
        <p:scale>
          <a:sx n="100" d="100"/>
          <a:sy n="100" d="100"/>
        </p:scale>
        <p:origin x="-194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1E4104-F5D6-4078-BB0E-78645A7402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31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801E-B3BC-4E2C-9646-0DCC231A6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8039-D32E-415C-BB46-3B239B6BD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8A60-8B01-4953-BBC9-1A7767F1D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1432-7C06-452E-9BA7-A2BEEF707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8467-E444-4F6E-8F1F-045055C5F7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7487-DEE2-4C0E-ADED-8B4DFDDA9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E18E-1B93-423B-B3BF-4FF8343C5B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A3F9-8158-42A4-BA88-DB99530DA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7D78-7F5F-487F-8CD0-BDABA04C1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1FFB-0C1A-4376-B8FA-EF607F06C9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85-EB3D-4ECF-867B-F659BB2F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16.11.2012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B829A12-2FDB-48BF-8E4D-0F3A3790C2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576" y="836712"/>
            <a:ext cx="7560840" cy="223520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lgerian" pitchFamily="82" charset="0"/>
              </a:rPr>
              <a:t>TEORIA TRANSMI</a:t>
            </a:r>
            <a:r>
              <a:rPr lang="ro-RO" sz="4800" dirty="0">
                <a:solidFill>
                  <a:schemeClr val="bg1"/>
                </a:solidFill>
                <a:latin typeface="Algerian" pitchFamily="82" charset="0"/>
              </a:rPr>
              <a:t>T</a:t>
            </a:r>
            <a:r>
              <a:rPr lang="en-US" sz="4800" dirty="0">
                <a:solidFill>
                  <a:schemeClr val="bg1"/>
                </a:solidFill>
                <a:latin typeface="Algerian" pitchFamily="82" charset="0"/>
              </a:rPr>
              <a:t>E</a:t>
            </a:r>
            <a:r>
              <a:rPr lang="ro-RO" sz="4800" dirty="0">
                <a:solidFill>
                  <a:schemeClr val="bg1"/>
                </a:solidFill>
                <a:latin typeface="Algerian" pitchFamily="82" charset="0"/>
              </a:rPr>
              <a:t>RI</a:t>
            </a:r>
            <a:r>
              <a:rPr lang="en-US" sz="4800" dirty="0">
                <a:solidFill>
                  <a:schemeClr val="bg1"/>
                </a:solidFill>
                <a:latin typeface="Algerian" pitchFamily="82" charset="0"/>
              </a:rPr>
              <a:t>I </a:t>
            </a:r>
            <a:r>
              <a:rPr lang="en-US" sz="4800" dirty="0" err="1" smtClean="0">
                <a:solidFill>
                  <a:schemeClr val="bg1"/>
                </a:solidFill>
                <a:latin typeface="Algerian" pitchFamily="82" charset="0"/>
              </a:rPr>
              <a:t>INFORMAt</a:t>
            </a:r>
            <a:r>
              <a:rPr lang="ro-RO" sz="4800" dirty="0" smtClean="0">
                <a:solidFill>
                  <a:schemeClr val="bg1"/>
                </a:solidFill>
                <a:latin typeface="Algerian" pitchFamily="82" charset="0"/>
              </a:rPr>
              <a:t>IEI</a:t>
            </a:r>
            <a:endParaRPr lang="en-US" sz="48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131841" y="3501008"/>
            <a:ext cx="2592288" cy="720725"/>
          </a:xfrm>
          <a:noFill/>
        </p:spPr>
        <p:txBody>
          <a:bodyPr>
            <a:normAutofit fontScale="85000" lnSpcReduction="10000"/>
          </a:bodyPr>
          <a:lstStyle/>
          <a:p>
            <a:r>
              <a:rPr lang="en-US" sz="3600" b="1" dirty="0"/>
              <a:t>~ CURS </a:t>
            </a:r>
            <a:r>
              <a:rPr lang="en-US" sz="3600" b="1" dirty="0" smtClean="0"/>
              <a:t>VII </a:t>
            </a:r>
            <a:r>
              <a:rPr lang="en-US" sz="3600" b="1" dirty="0"/>
              <a:t>~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9912" y="56612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chemeClr val="tx2"/>
                </a:solidFill>
                <a:latin typeface="+mn-lt"/>
              </a:rPr>
              <a:t>S.l</a:t>
            </a:r>
            <a:r>
              <a:rPr lang="en-US" sz="2400" i="1" dirty="0" smtClean="0">
                <a:solidFill>
                  <a:schemeClr val="tx2"/>
                </a:solidFill>
                <a:latin typeface="+mn-lt"/>
              </a:rPr>
              <a:t>. dr. </a:t>
            </a:r>
            <a:r>
              <a:rPr lang="en-US" sz="2400" i="1" dirty="0" err="1" smtClean="0">
                <a:solidFill>
                  <a:schemeClr val="tx2"/>
                </a:solidFill>
                <a:latin typeface="+mn-lt"/>
              </a:rPr>
              <a:t>ing</a:t>
            </a:r>
            <a:r>
              <a:rPr lang="en-US" sz="2400" i="1" dirty="0" smtClean="0">
                <a:solidFill>
                  <a:schemeClr val="tx2"/>
                </a:solidFill>
                <a:latin typeface="+mn-lt"/>
              </a:rPr>
              <a:t>. Alexandra </a:t>
            </a:r>
            <a:r>
              <a:rPr lang="en-US" sz="2400" i="1" dirty="0" err="1" smtClean="0">
                <a:solidFill>
                  <a:schemeClr val="tx2"/>
                </a:solidFill>
                <a:latin typeface="+mn-lt"/>
              </a:rPr>
              <a:t>Ligia</a:t>
            </a:r>
            <a:r>
              <a:rPr lang="en-US" sz="2400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+mn-lt"/>
              </a:rPr>
              <a:t>Balan</a:t>
            </a:r>
            <a:endParaRPr lang="en-US" sz="2400" i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o-RO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Câmpuri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Galois GF(q)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rgbClr val="0070C0"/>
                </a:solidFill>
              </a:rPr>
              <a:t>1.</a:t>
            </a:r>
            <a:r>
              <a:rPr lang="en-US" b="1" dirty="0">
                <a:solidFill>
                  <a:srgbClr val="0070C0"/>
                </a:solidFill>
              </a:rPr>
              <a:t>3</a:t>
            </a:r>
            <a:r>
              <a:rPr lang="ro-RO" b="1" dirty="0" smtClean="0">
                <a:solidFill>
                  <a:srgbClr val="0070C0"/>
                </a:solidFill>
              </a:rPr>
              <a:t>. </a:t>
            </a:r>
            <a:r>
              <a:rPr lang="ro-RO" b="1" dirty="0">
                <a:solidFill>
                  <a:srgbClr val="0070C0"/>
                </a:solidFill>
              </a:rPr>
              <a:t>Construcţia câmpului  Galois GF(2</a:t>
            </a:r>
            <a:r>
              <a:rPr lang="ro-RO" b="1" baseline="30000" dirty="0">
                <a:solidFill>
                  <a:srgbClr val="0070C0"/>
                </a:solidFill>
              </a:rPr>
              <a:t>m</a:t>
            </a:r>
            <a:r>
              <a:rPr lang="ro-RO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0" name="Rectangle 2"/>
          <p:cNvSpPr>
            <a:spLocks noChangeAspect="1"/>
          </p:cNvSpPr>
          <p:nvPr/>
        </p:nvSpPr>
        <p:spPr bwMode="auto">
          <a:xfrm>
            <a:off x="683568" y="1196752"/>
            <a:ext cx="7632848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o-RO" sz="2200" u="sng" dirty="0" smtClean="0"/>
              <a:t>EXEMPLUL </a:t>
            </a:r>
            <a:r>
              <a:rPr lang="en-US" sz="2200" u="sng" dirty="0" smtClean="0"/>
              <a:t>2</a:t>
            </a:r>
          </a:p>
          <a:p>
            <a:endParaRPr lang="en-US" sz="2200" u="sng" dirty="0"/>
          </a:p>
          <a:p>
            <a:r>
              <a:rPr lang="ro-RO" sz="2400" dirty="0"/>
              <a:t>Să se determine elementele câmpului  Galois GF(2</a:t>
            </a:r>
            <a:r>
              <a:rPr lang="ro-RO" sz="2400" baseline="30000" dirty="0"/>
              <a:t>4</a:t>
            </a:r>
            <a:r>
              <a:rPr lang="ro-RO" sz="2400" dirty="0"/>
              <a:t>) generate de polinomul </a:t>
            </a:r>
            <a:r>
              <a:rPr lang="ro-RO" sz="2400" dirty="0" smtClean="0"/>
              <a:t>primitiv</a:t>
            </a:r>
            <a:endParaRPr lang="en-US" sz="2400" dirty="0" smtClean="0"/>
          </a:p>
          <a:p>
            <a:endParaRPr lang="ro-RO" sz="2400" dirty="0"/>
          </a:p>
          <a:p>
            <a:r>
              <a:rPr lang="ro-RO" sz="2400" dirty="0"/>
              <a:t>  		</a:t>
            </a:r>
            <a:r>
              <a:rPr lang="ro-RO" sz="2400" i="1" dirty="0"/>
              <a:t>p</a:t>
            </a:r>
            <a:r>
              <a:rPr lang="ro-RO" sz="2400" i="1" baseline="-25000" dirty="0"/>
              <a:t>i</a:t>
            </a:r>
            <a:r>
              <a:rPr lang="ro-RO" sz="2400" i="1" dirty="0"/>
              <a:t>(X)=</a:t>
            </a:r>
            <a:r>
              <a:rPr lang="ro-RO" sz="2400" i="1" dirty="0" smtClean="0"/>
              <a:t>1+X+X</a:t>
            </a:r>
            <a:r>
              <a:rPr lang="ro-RO" sz="2400" i="1" baseline="30000" dirty="0" smtClean="0"/>
              <a:t>4</a:t>
            </a:r>
            <a:endParaRPr lang="en-US" sz="2400" i="1" baseline="30000" dirty="0" smtClean="0"/>
          </a:p>
          <a:p>
            <a:endParaRPr lang="ro-RO" sz="2400" dirty="0"/>
          </a:p>
          <a:p>
            <a:r>
              <a:rPr lang="ro-RO" sz="2400" dirty="0"/>
              <a:t>Deoarece: 	</a:t>
            </a:r>
            <a:r>
              <a:rPr lang="ro-RO" sz="2400" i="1" dirty="0"/>
              <a:t>p</a:t>
            </a:r>
            <a:r>
              <a:rPr lang="ro-RO" sz="2400" i="1" baseline="-25000" dirty="0"/>
              <a:t>i</a:t>
            </a:r>
            <a:r>
              <a:rPr lang="ro-RO" sz="2400" i="1" dirty="0"/>
              <a:t>(</a:t>
            </a:r>
            <a:r>
              <a:rPr lang="el-GR" sz="2400" i="1" dirty="0"/>
              <a:t>α</a:t>
            </a:r>
            <a:r>
              <a:rPr lang="ro-RO" sz="2400" i="1" dirty="0"/>
              <a:t>)=1+</a:t>
            </a:r>
            <a:r>
              <a:rPr lang="el-GR" sz="2400" i="1" dirty="0"/>
              <a:t>α</a:t>
            </a:r>
            <a:r>
              <a:rPr lang="ro-RO" sz="2400" i="1" dirty="0"/>
              <a:t>+</a:t>
            </a:r>
            <a:r>
              <a:rPr lang="el-GR" sz="2400" i="1" dirty="0"/>
              <a:t>α</a:t>
            </a:r>
            <a:r>
              <a:rPr lang="ro-RO" sz="2400" i="1" baseline="30000" dirty="0"/>
              <a:t>4 </a:t>
            </a:r>
            <a:r>
              <a:rPr lang="ro-RO" sz="2400" i="1" dirty="0"/>
              <a:t>=0  </a:t>
            </a:r>
            <a:r>
              <a:rPr lang="ro-RO" sz="2400" dirty="0"/>
              <a:t>rezultă</a:t>
            </a:r>
            <a:r>
              <a:rPr lang="ro-RO" sz="2400" i="1" dirty="0"/>
              <a:t> </a:t>
            </a:r>
            <a:r>
              <a:rPr lang="el-GR" sz="2400" i="1" dirty="0"/>
              <a:t>α</a:t>
            </a:r>
            <a:r>
              <a:rPr lang="ro-RO" sz="2400" i="1" baseline="30000" dirty="0"/>
              <a:t>4 </a:t>
            </a:r>
            <a:r>
              <a:rPr lang="ro-RO" sz="2400" i="1" dirty="0"/>
              <a:t>=1+</a:t>
            </a:r>
            <a:r>
              <a:rPr lang="el-GR" sz="2400" i="1" dirty="0" smtClean="0"/>
              <a:t>α</a:t>
            </a:r>
            <a:endParaRPr lang="en-US" sz="2200" u="sng" dirty="0"/>
          </a:p>
          <a:p>
            <a:endParaRPr lang="ro-RO" sz="2200" dirty="0"/>
          </a:p>
        </p:txBody>
      </p:sp>
    </p:spTree>
    <p:extLst>
      <p:ext uri="{BB962C8B-B14F-4D97-AF65-F5344CB8AC3E}">
        <p14:creationId xmlns:p14="http://schemas.microsoft.com/office/powerpoint/2010/main" val="26423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737671" y="797793"/>
            <a:ext cx="178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o-RO" dirty="0"/>
              <a:t>Tabelul </a:t>
            </a:r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37671" y="404664"/>
            <a:ext cx="21061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200" u="sng" dirty="0"/>
              <a:t>EXEMPLUL </a:t>
            </a:r>
            <a:r>
              <a:rPr lang="en-US" sz="2200" u="sng" dirty="0"/>
              <a:t>2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89137"/>
            <a:ext cx="7128792" cy="492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39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o-RO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Câmpuri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Galois GF(q)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rgbClr val="0070C0"/>
                </a:solidFill>
              </a:rPr>
              <a:t>1.</a:t>
            </a:r>
            <a:r>
              <a:rPr lang="en-US" b="1" dirty="0" smtClean="0">
                <a:solidFill>
                  <a:srgbClr val="0070C0"/>
                </a:solidFill>
              </a:rPr>
              <a:t>4</a:t>
            </a:r>
            <a:r>
              <a:rPr lang="ro-RO" b="1" dirty="0" smtClean="0">
                <a:solidFill>
                  <a:srgbClr val="0070C0"/>
                </a:solidFill>
              </a:rPr>
              <a:t>. </a:t>
            </a:r>
            <a:r>
              <a:rPr lang="vi-VN" b="1" dirty="0">
                <a:solidFill>
                  <a:srgbClr val="0070C0"/>
                </a:solidFill>
              </a:rPr>
              <a:t>Proprietăţi ale câmpului  extins Galois GF(2</a:t>
            </a:r>
            <a:r>
              <a:rPr lang="vi-VN" b="1" baseline="30000" dirty="0">
                <a:solidFill>
                  <a:srgbClr val="0070C0"/>
                </a:solidFill>
              </a:rPr>
              <a:t>m</a:t>
            </a:r>
            <a:r>
              <a:rPr lang="vi-VN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737671" y="1285875"/>
            <a:ext cx="757874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o-RO" sz="2200" dirty="0" smtClean="0">
                <a:latin typeface="Arial" charset="0"/>
              </a:rPr>
              <a:t>Polinoamele </a:t>
            </a:r>
            <a:r>
              <a:rPr lang="ro-RO" sz="2200" dirty="0">
                <a:latin typeface="Arial" charset="0"/>
              </a:rPr>
              <a:t>definite în câmpul GF(2) au rădăcini care aparţin câmpului extins GF(2</a:t>
            </a:r>
            <a:r>
              <a:rPr lang="ro-RO" sz="2200" baseline="30000" dirty="0">
                <a:latin typeface="Arial" charset="0"/>
              </a:rPr>
              <a:t>m</a:t>
            </a:r>
            <a:r>
              <a:rPr lang="ro-RO" sz="2200" dirty="0" smtClean="0">
                <a:latin typeface="Arial" charset="0"/>
              </a:rPr>
              <a:t>)</a:t>
            </a:r>
            <a:endParaRPr lang="en-US" sz="2200" dirty="0" smtClean="0">
              <a:latin typeface="Arial" charset="0"/>
            </a:endParaRPr>
          </a:p>
          <a:p>
            <a:pPr algn="just">
              <a:buFontTx/>
              <a:buChar char="-"/>
              <a:defRPr/>
            </a:pPr>
            <a:endParaRPr lang="ro-RO" dirty="0">
              <a:latin typeface="Arial" charset="0"/>
            </a:endParaRPr>
          </a:p>
          <a:p>
            <a:pPr algn="just">
              <a:defRPr/>
            </a:pPr>
            <a:r>
              <a:rPr lang="ro-RO" u="sng" cap="all" dirty="0">
                <a:latin typeface="Arial" charset="0"/>
              </a:rPr>
              <a:t>Exemplul 3: </a:t>
            </a:r>
            <a:endParaRPr lang="en-US" u="sng" cap="all" dirty="0" smtClean="0">
              <a:latin typeface="Arial" charset="0"/>
            </a:endParaRPr>
          </a:p>
          <a:p>
            <a:pPr algn="just">
              <a:defRPr/>
            </a:pPr>
            <a:endParaRPr lang="ro-RO" u="sng" cap="all" dirty="0">
              <a:latin typeface="Arial" charset="0"/>
            </a:endParaRPr>
          </a:p>
          <a:p>
            <a:pPr algn="just">
              <a:defRPr/>
            </a:pPr>
            <a:r>
              <a:rPr lang="ro-RO" dirty="0" smtClean="0">
                <a:latin typeface="Arial" charset="0"/>
              </a:rPr>
              <a:t>Polinomul </a:t>
            </a:r>
            <a:r>
              <a:rPr lang="ro-RO" i="1" dirty="0">
                <a:latin typeface="Arial" charset="0"/>
              </a:rPr>
              <a:t>p</a:t>
            </a:r>
            <a:r>
              <a:rPr lang="ro-RO" i="1" baseline="-25000" dirty="0">
                <a:latin typeface="Arial" charset="0"/>
              </a:rPr>
              <a:t>i</a:t>
            </a:r>
            <a:r>
              <a:rPr lang="ro-RO" i="1" dirty="0">
                <a:latin typeface="Arial" charset="0"/>
              </a:rPr>
              <a:t>(X)=1+X</a:t>
            </a:r>
            <a:r>
              <a:rPr lang="ro-RO" i="1" baseline="30000" dirty="0">
                <a:latin typeface="Arial" charset="0"/>
              </a:rPr>
              <a:t>3</a:t>
            </a:r>
            <a:r>
              <a:rPr lang="ro-RO" i="1" dirty="0">
                <a:latin typeface="Arial" charset="0"/>
              </a:rPr>
              <a:t>+X</a:t>
            </a:r>
            <a:r>
              <a:rPr lang="ro-RO" i="1" baseline="30000" dirty="0">
                <a:latin typeface="Arial" charset="0"/>
              </a:rPr>
              <a:t>4 </a:t>
            </a:r>
            <a:r>
              <a:rPr lang="ro-RO" dirty="0">
                <a:latin typeface="Arial" charset="0"/>
              </a:rPr>
              <a:t>este ireductibil în câmpul GF(2), rezultă că nu are rădăcini </a:t>
            </a:r>
            <a:r>
              <a:rPr lang="ro-RO" dirty="0" smtClean="0">
                <a:latin typeface="Arial" charset="0"/>
              </a:rPr>
              <a:t>în </a:t>
            </a:r>
            <a:r>
              <a:rPr lang="ro-RO" dirty="0">
                <a:latin typeface="Arial" charset="0"/>
              </a:rPr>
              <a:t>acest câmp, dar în schimb are 4 rădăcini în câmpului  extins Galois GF(2</a:t>
            </a:r>
            <a:r>
              <a:rPr lang="ro-RO" baseline="30000" dirty="0">
                <a:latin typeface="Arial" charset="0"/>
              </a:rPr>
              <a:t>4</a:t>
            </a:r>
            <a:r>
              <a:rPr lang="ro-RO" dirty="0" smtClean="0">
                <a:latin typeface="Arial" charset="0"/>
              </a:rPr>
              <a:t>).</a:t>
            </a:r>
            <a:endParaRPr lang="en-US" dirty="0" smtClean="0">
              <a:latin typeface="Arial" charset="0"/>
            </a:endParaRP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ro-RO" dirty="0" smtClean="0">
                <a:latin typeface="Arial" charset="0"/>
              </a:rPr>
              <a:t>Se </a:t>
            </a:r>
            <a:r>
              <a:rPr lang="ro-RO" dirty="0">
                <a:latin typeface="Arial" charset="0"/>
              </a:rPr>
              <a:t>poate verifica, utilizând tabelul 2 că  </a:t>
            </a:r>
            <a:r>
              <a:rPr lang="el-GR" dirty="0">
                <a:latin typeface="Arial" charset="0"/>
              </a:rPr>
              <a:t>α</a:t>
            </a:r>
            <a:r>
              <a:rPr lang="ro-RO" baseline="30000" dirty="0">
                <a:latin typeface="Arial" charset="0"/>
              </a:rPr>
              <a:t>7</a:t>
            </a:r>
            <a:r>
              <a:rPr lang="ro-RO" dirty="0">
                <a:latin typeface="Arial" charset="0"/>
              </a:rPr>
              <a:t>, </a:t>
            </a:r>
            <a:r>
              <a:rPr lang="el-GR" dirty="0">
                <a:latin typeface="Arial" charset="0"/>
              </a:rPr>
              <a:t>α</a:t>
            </a:r>
            <a:r>
              <a:rPr lang="ro-RO" baseline="30000" dirty="0">
                <a:latin typeface="Arial" charset="0"/>
              </a:rPr>
              <a:t>11</a:t>
            </a:r>
            <a:r>
              <a:rPr lang="ro-RO" dirty="0">
                <a:latin typeface="Arial" charset="0"/>
              </a:rPr>
              <a:t>, </a:t>
            </a:r>
            <a:r>
              <a:rPr lang="el-GR" dirty="0">
                <a:latin typeface="Arial" charset="0"/>
              </a:rPr>
              <a:t>α</a:t>
            </a:r>
            <a:r>
              <a:rPr lang="ro-RO" baseline="30000" dirty="0">
                <a:latin typeface="Arial" charset="0"/>
              </a:rPr>
              <a:t>13</a:t>
            </a:r>
            <a:r>
              <a:rPr lang="ro-RO" dirty="0">
                <a:latin typeface="Arial" charset="0"/>
              </a:rPr>
              <a:t> şi </a:t>
            </a:r>
            <a:r>
              <a:rPr lang="el-GR" dirty="0">
                <a:latin typeface="Arial" charset="0"/>
              </a:rPr>
              <a:t>α</a:t>
            </a:r>
            <a:r>
              <a:rPr lang="ro-RO" baseline="30000" dirty="0">
                <a:latin typeface="Arial" charset="0"/>
              </a:rPr>
              <a:t>14 </a:t>
            </a:r>
            <a:r>
              <a:rPr lang="ro-RO" dirty="0">
                <a:latin typeface="Arial" charset="0"/>
              </a:rPr>
              <a:t>sunt rădăcinile polinomului </a:t>
            </a:r>
            <a:r>
              <a:rPr lang="ro-RO" i="1" dirty="0">
                <a:latin typeface="Arial" charset="0"/>
              </a:rPr>
              <a:t>p</a:t>
            </a:r>
            <a:r>
              <a:rPr lang="ro-RO" i="1" baseline="-25000" dirty="0">
                <a:latin typeface="Arial" charset="0"/>
              </a:rPr>
              <a:t>i</a:t>
            </a:r>
            <a:r>
              <a:rPr lang="ro-RO" i="1" dirty="0">
                <a:latin typeface="Arial" charset="0"/>
              </a:rPr>
              <a:t>(X).</a:t>
            </a:r>
          </a:p>
          <a:p>
            <a:pPr algn="just">
              <a:defRPr/>
            </a:pPr>
            <a:endParaRPr lang="ro-RO" i="1" dirty="0">
              <a:latin typeface="Arial" charset="0"/>
            </a:endParaRPr>
          </a:p>
          <a:p>
            <a:pPr algn="just">
              <a:defRPr/>
            </a:pPr>
            <a:r>
              <a:rPr lang="ro-RO" i="1" dirty="0">
                <a:latin typeface="Arial" charset="0"/>
              </a:rPr>
              <a:t>     </a:t>
            </a:r>
            <a:r>
              <a:rPr lang="ro-RO" dirty="0">
                <a:latin typeface="Arial" charset="0"/>
              </a:rPr>
              <a:t>Rezultă:</a:t>
            </a:r>
          </a:p>
        </p:txBody>
      </p:sp>
    </p:spTree>
    <p:extLst>
      <p:ext uri="{BB962C8B-B14F-4D97-AF65-F5344CB8AC3E}">
        <p14:creationId xmlns:p14="http://schemas.microsoft.com/office/powerpoint/2010/main" val="84337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o-RO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Câmpuri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Galois GF(q)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rgbClr val="0070C0"/>
                </a:solidFill>
              </a:rPr>
              <a:t>1.</a:t>
            </a:r>
            <a:r>
              <a:rPr lang="en-US" b="1" dirty="0" smtClean="0">
                <a:solidFill>
                  <a:srgbClr val="0070C0"/>
                </a:solidFill>
              </a:rPr>
              <a:t>4</a:t>
            </a:r>
            <a:r>
              <a:rPr lang="ro-RO" b="1" dirty="0" smtClean="0">
                <a:solidFill>
                  <a:srgbClr val="0070C0"/>
                </a:solidFill>
              </a:rPr>
              <a:t>. </a:t>
            </a:r>
            <a:r>
              <a:rPr lang="vi-VN" b="1" dirty="0">
                <a:solidFill>
                  <a:srgbClr val="0070C0"/>
                </a:solidFill>
              </a:rPr>
              <a:t>Proprietăţi ale câmpului  extins Galois GF(2</a:t>
            </a:r>
            <a:r>
              <a:rPr lang="vi-VN" b="1" baseline="30000" dirty="0">
                <a:solidFill>
                  <a:srgbClr val="0070C0"/>
                </a:solidFill>
              </a:rPr>
              <a:t>m</a:t>
            </a:r>
            <a:r>
              <a:rPr lang="vi-VN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737671" y="1285875"/>
            <a:ext cx="7578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o-RO" u="sng" cap="all" dirty="0" smtClean="0">
                <a:latin typeface="Arial" charset="0"/>
              </a:rPr>
              <a:t>Exemplul </a:t>
            </a:r>
            <a:r>
              <a:rPr lang="ro-RO" u="sng" cap="all" dirty="0">
                <a:latin typeface="Arial" charset="0"/>
              </a:rPr>
              <a:t>3: </a:t>
            </a:r>
            <a:endParaRPr lang="en-US" u="sng" cap="all" dirty="0" smtClean="0">
              <a:latin typeface="Arial" charset="0"/>
            </a:endParaRPr>
          </a:p>
          <a:p>
            <a:pPr algn="just">
              <a:defRPr/>
            </a:pPr>
            <a:endParaRPr lang="ro-RO" u="sng" cap="all" dirty="0">
              <a:latin typeface="Arial" charset="0"/>
            </a:endParaRPr>
          </a:p>
          <a:p>
            <a:pPr algn="just">
              <a:defRPr/>
            </a:pPr>
            <a:r>
              <a:rPr lang="ro-RO" dirty="0" smtClean="0">
                <a:latin typeface="Arial" charset="0"/>
              </a:rPr>
              <a:t>Rezultă</a:t>
            </a:r>
            <a:r>
              <a:rPr lang="ro-RO" dirty="0">
                <a:latin typeface="Arial" charset="0"/>
              </a:rPr>
              <a:t>: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77" y="2420888"/>
            <a:ext cx="739320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14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o-RO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Câmpuri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Galois GF(q)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rgbClr val="0070C0"/>
                </a:solidFill>
              </a:rPr>
              <a:t>1.</a:t>
            </a:r>
            <a:r>
              <a:rPr lang="en-US" b="1" dirty="0" smtClean="0">
                <a:solidFill>
                  <a:srgbClr val="0070C0"/>
                </a:solidFill>
              </a:rPr>
              <a:t>4</a:t>
            </a:r>
            <a:r>
              <a:rPr lang="ro-RO" b="1" dirty="0" smtClean="0">
                <a:solidFill>
                  <a:srgbClr val="0070C0"/>
                </a:solidFill>
              </a:rPr>
              <a:t>. </a:t>
            </a:r>
            <a:r>
              <a:rPr lang="vi-VN" b="1" dirty="0">
                <a:solidFill>
                  <a:srgbClr val="0070C0"/>
                </a:solidFill>
              </a:rPr>
              <a:t>Proprietăţi ale câmpului  extins Galois GF(2</a:t>
            </a:r>
            <a:r>
              <a:rPr lang="vi-VN" b="1" baseline="30000" dirty="0">
                <a:solidFill>
                  <a:srgbClr val="0070C0"/>
                </a:solidFill>
              </a:rPr>
              <a:t>m</a:t>
            </a:r>
            <a:r>
              <a:rPr lang="vi-VN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827584" y="1285875"/>
            <a:ext cx="748883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o-RO" sz="2000" u="sng" dirty="0" smtClean="0">
                <a:latin typeface="Arial" pitchFamily="34" charset="0"/>
                <a:cs typeface="Arial" pitchFamily="34" charset="0"/>
              </a:rPr>
              <a:t>Teoremă</a:t>
            </a:r>
            <a:r>
              <a:rPr lang="ro-RO" sz="2000" u="sng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50000"/>
              </a:lnSpc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o-RO" sz="2000" dirty="0" smtClean="0">
                <a:latin typeface="Arial" pitchFamily="34" charset="0"/>
                <a:cs typeface="Arial" pitchFamily="34" charset="0"/>
              </a:rPr>
              <a:t>Fie </a:t>
            </a:r>
            <a:r>
              <a:rPr lang="ro-RO" sz="2000" i="1" dirty="0">
                <a:latin typeface="Arial" pitchFamily="34" charset="0"/>
                <a:cs typeface="Arial" pitchFamily="34" charset="0"/>
              </a:rPr>
              <a:t>f(X</a:t>
            </a:r>
            <a:r>
              <a:rPr lang="ro-RO" sz="2000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este 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un polinom definit în câmpul GF(2). Dacă un element </a:t>
            </a:r>
            <a:r>
              <a:rPr lang="el-GR" sz="2000" i="1" dirty="0">
                <a:latin typeface="Arial" pitchFamily="34" charset="0"/>
                <a:cs typeface="Arial" pitchFamily="34" charset="0"/>
              </a:rPr>
              <a:t>β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 ce aparţine câmpului extins </a:t>
            </a:r>
            <a:r>
              <a:rPr lang="ro-RO" sz="2000" dirty="0" err="1">
                <a:latin typeface="Arial" pitchFamily="34" charset="0"/>
                <a:cs typeface="Arial" pitchFamily="34" charset="0"/>
              </a:rPr>
              <a:t>Galois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 GF(2</a:t>
            </a:r>
            <a:r>
              <a:rPr lang="ro-RO" sz="2000" baseline="30000" dirty="0">
                <a:latin typeface="Arial" pitchFamily="34" charset="0"/>
                <a:cs typeface="Arial" pitchFamily="34" charset="0"/>
              </a:rPr>
              <a:t>m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) este o rădăcină a polinomului </a:t>
            </a:r>
            <a:r>
              <a:rPr lang="ro-RO" sz="2000" i="1" dirty="0">
                <a:latin typeface="Arial" pitchFamily="34" charset="0"/>
                <a:cs typeface="Arial" pitchFamily="34" charset="0"/>
              </a:rPr>
              <a:t>f(X)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, atunci pentru orice întreg pozitiv </a:t>
            </a:r>
            <a:r>
              <a:rPr lang="ro-RO" sz="2000" i="1" dirty="0">
                <a:latin typeface="Arial" pitchFamily="34" charset="0"/>
                <a:cs typeface="Arial" pitchFamily="34" charset="0"/>
              </a:rPr>
              <a:t>l ≥ 0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l-GR" sz="2000" b="1" i="1" dirty="0">
                <a:latin typeface="Arial" pitchFamily="34" charset="0"/>
                <a:cs typeface="Arial" pitchFamily="34" charset="0"/>
              </a:rPr>
              <a:t>β</a:t>
            </a:r>
            <a:r>
              <a:rPr lang="ro-RO" sz="2000" b="1" i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ro-RO" sz="2000" b="1" i="1" baseline="60000" dirty="0">
                <a:latin typeface="Arial" pitchFamily="34" charset="0"/>
                <a:cs typeface="Arial" pitchFamily="34" charset="0"/>
              </a:rPr>
              <a:t>l</a:t>
            </a:r>
            <a:r>
              <a:rPr lang="ro-RO" sz="2000" baseline="600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este de asemenea o rădăcină a acestui polinom.</a:t>
            </a:r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  <a:defRPr/>
            </a:pPr>
            <a:endParaRPr lang="en-US" sz="2000" b="1" baseline="60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o-RO" sz="2000" dirty="0" smtClean="0">
                <a:latin typeface="Arial" pitchFamily="34" charset="0"/>
                <a:cs typeface="Arial" pitchFamily="34" charset="0"/>
              </a:rPr>
              <a:t>Elementul </a:t>
            </a:r>
            <a:r>
              <a:rPr lang="el-GR" sz="2000" b="1" i="1" dirty="0">
                <a:latin typeface="Arial" pitchFamily="34" charset="0"/>
                <a:cs typeface="Arial" pitchFamily="34" charset="0"/>
              </a:rPr>
              <a:t>β</a:t>
            </a:r>
            <a:r>
              <a:rPr lang="ro-RO" sz="2000" b="1" i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ro-RO" sz="2000" b="1" i="1" baseline="60000" dirty="0">
                <a:latin typeface="Arial" pitchFamily="34" charset="0"/>
                <a:cs typeface="Arial" pitchFamily="34" charset="0"/>
              </a:rPr>
              <a:t>l</a:t>
            </a:r>
            <a:r>
              <a:rPr lang="ro-RO" sz="2000" baseline="600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se  numeşte conjugatul lui </a:t>
            </a:r>
            <a:r>
              <a:rPr lang="el-GR" sz="2000" i="1" dirty="0">
                <a:latin typeface="Arial" pitchFamily="34" charset="0"/>
                <a:cs typeface="Arial" pitchFamily="34" charset="0"/>
              </a:rPr>
              <a:t>β</a:t>
            </a:r>
            <a:r>
              <a:rPr lang="ro-RO" sz="2000" i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lnSpc>
                <a:spcPct val="150000"/>
              </a:lnSpc>
              <a:defRPr/>
            </a:pPr>
            <a:endParaRPr lang="ro-RO" sz="2000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08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o-RO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Câmpuri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Galois GF(q)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rgbClr val="0070C0"/>
                </a:solidFill>
              </a:rPr>
              <a:t>1.</a:t>
            </a:r>
            <a:r>
              <a:rPr lang="en-US" b="1" dirty="0" smtClean="0">
                <a:solidFill>
                  <a:srgbClr val="0070C0"/>
                </a:solidFill>
              </a:rPr>
              <a:t>4</a:t>
            </a:r>
            <a:r>
              <a:rPr lang="ro-RO" b="1" dirty="0" smtClean="0">
                <a:solidFill>
                  <a:srgbClr val="0070C0"/>
                </a:solidFill>
              </a:rPr>
              <a:t>. </a:t>
            </a:r>
            <a:r>
              <a:rPr lang="vi-VN" b="1" dirty="0">
                <a:solidFill>
                  <a:srgbClr val="0070C0"/>
                </a:solidFill>
              </a:rPr>
              <a:t>Proprietăţi ale câmpului  extins Galois GF(2</a:t>
            </a:r>
            <a:r>
              <a:rPr lang="vi-VN" b="1" baseline="30000" dirty="0">
                <a:solidFill>
                  <a:srgbClr val="0070C0"/>
                </a:solidFill>
              </a:rPr>
              <a:t>m</a:t>
            </a:r>
            <a:r>
              <a:rPr lang="vi-VN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737671" y="1124744"/>
            <a:ext cx="7578745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o-RO" sz="2200" u="sng" cap="all" dirty="0" smtClean="0">
                <a:latin typeface="Arial" pitchFamily="34" charset="0"/>
                <a:cs typeface="Arial" pitchFamily="34" charset="0"/>
              </a:rPr>
              <a:t>Exemplul </a:t>
            </a:r>
            <a:r>
              <a:rPr lang="ro-RO" sz="2200" u="sng" cap="all" dirty="0">
                <a:latin typeface="Arial" pitchFamily="34" charset="0"/>
                <a:cs typeface="Arial" pitchFamily="34" charset="0"/>
              </a:rPr>
              <a:t>4:</a:t>
            </a:r>
          </a:p>
          <a:p>
            <a:pPr algn="just">
              <a:defRPr/>
            </a:pPr>
            <a:r>
              <a:rPr lang="ro-RO" sz="2200" dirty="0">
                <a:latin typeface="Arial" pitchFamily="34" charset="0"/>
                <a:cs typeface="Arial" pitchFamily="34" charset="0"/>
              </a:rPr>
              <a:t>Se consideră polinomul </a:t>
            </a:r>
            <a:r>
              <a:rPr lang="en-GB" sz="2200" i="1" dirty="0">
                <a:latin typeface="Arial" pitchFamily="34" charset="0"/>
                <a:cs typeface="Arial" pitchFamily="34" charset="0"/>
              </a:rPr>
              <a:t>p</a:t>
            </a:r>
            <a:r>
              <a:rPr lang="en-GB" sz="22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GB" sz="2200" i="1" dirty="0">
                <a:latin typeface="Arial" pitchFamily="34" charset="0"/>
                <a:cs typeface="Arial" pitchFamily="34" charset="0"/>
              </a:rPr>
              <a:t> (X) = 1 + X</a:t>
            </a:r>
            <a:r>
              <a:rPr lang="en-GB" sz="2200" i="1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en-GB" sz="2200" i="1" dirty="0">
                <a:latin typeface="Arial" pitchFamily="34" charset="0"/>
                <a:cs typeface="Arial" pitchFamily="34" charset="0"/>
              </a:rPr>
              <a:t> + X</a:t>
            </a:r>
            <a:r>
              <a:rPr lang="en-GB" sz="2200" i="1" baseline="30000" dirty="0">
                <a:latin typeface="Arial" pitchFamily="34" charset="0"/>
                <a:cs typeface="Arial" pitchFamily="34" charset="0"/>
              </a:rPr>
              <a:t>4</a:t>
            </a:r>
            <a:r>
              <a:rPr lang="en-GB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defin</a:t>
            </a:r>
            <a:r>
              <a:rPr lang="ro-RO" sz="2200" dirty="0" err="1">
                <a:latin typeface="Arial" pitchFamily="34" charset="0"/>
                <a:cs typeface="Arial" pitchFamily="34" charset="0"/>
              </a:rPr>
              <a:t>it</a:t>
            </a:r>
            <a:r>
              <a:rPr lang="ro-RO" sz="2200" dirty="0">
                <a:latin typeface="Arial" pitchFamily="34" charset="0"/>
                <a:cs typeface="Arial" pitchFamily="34" charset="0"/>
              </a:rPr>
              <a:t> pe câmpul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i="1" dirty="0">
                <a:latin typeface="Arial" pitchFamily="34" charset="0"/>
                <a:cs typeface="Arial" pitchFamily="34" charset="0"/>
              </a:rPr>
              <a:t>GF(2)</a:t>
            </a:r>
            <a:r>
              <a:rPr lang="ro-RO" sz="2200" i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defRPr/>
            </a:pPr>
            <a:r>
              <a:rPr lang="el-GR" sz="2200" dirty="0">
                <a:latin typeface="Arial" pitchFamily="34" charset="0"/>
                <a:cs typeface="Arial" pitchFamily="34" charset="0"/>
              </a:rPr>
              <a:t>α</a:t>
            </a:r>
            <a:r>
              <a:rPr lang="el-GR" sz="2200" baseline="30000" dirty="0">
                <a:latin typeface="Arial" pitchFamily="34" charset="0"/>
                <a:cs typeface="Arial" pitchFamily="34" charset="0"/>
              </a:rPr>
              <a:t>7</a:t>
            </a:r>
            <a:r>
              <a:rPr lang="ro-RO" sz="2200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200" dirty="0">
                <a:latin typeface="Arial" pitchFamily="34" charset="0"/>
                <a:cs typeface="Arial" pitchFamily="34" charset="0"/>
              </a:rPr>
              <a:t>- o rădăcină a polinomului </a:t>
            </a:r>
            <a:r>
              <a:rPr lang="en-GB" sz="2200" i="1" dirty="0">
                <a:latin typeface="Arial" pitchFamily="34" charset="0"/>
                <a:cs typeface="Arial" pitchFamily="34" charset="0"/>
              </a:rPr>
              <a:t>p</a:t>
            </a:r>
            <a:r>
              <a:rPr lang="en-GB" sz="22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GB" sz="2200" i="1" dirty="0">
                <a:latin typeface="Arial" pitchFamily="34" charset="0"/>
                <a:cs typeface="Arial" pitchFamily="34" charset="0"/>
              </a:rPr>
              <a:t> (X) </a:t>
            </a:r>
            <a:endParaRPr lang="ro-RO" sz="2200" i="1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o-RO" sz="2200" dirty="0">
                <a:latin typeface="Arial" pitchFamily="34" charset="0"/>
                <a:cs typeface="Arial" pitchFamily="34" charset="0"/>
              </a:rPr>
              <a:t>Rezultă (</a:t>
            </a:r>
            <a:r>
              <a:rPr lang="el-GR" sz="2200" dirty="0">
                <a:latin typeface="Arial" pitchFamily="34" charset="0"/>
                <a:cs typeface="Arial" pitchFamily="34" charset="0"/>
              </a:rPr>
              <a:t>α</a:t>
            </a:r>
            <a:r>
              <a:rPr lang="el-GR" sz="2200" baseline="30000" dirty="0">
                <a:latin typeface="Arial" pitchFamily="34" charset="0"/>
                <a:cs typeface="Arial" pitchFamily="34" charset="0"/>
              </a:rPr>
              <a:t>7</a:t>
            </a:r>
            <a:r>
              <a:rPr lang="ro-RO" sz="2200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200" dirty="0">
                <a:latin typeface="Arial" pitchFamily="34" charset="0"/>
                <a:cs typeface="Arial" pitchFamily="34" charset="0"/>
              </a:rPr>
              <a:t>)</a:t>
            </a:r>
            <a:r>
              <a:rPr lang="ro-RO" sz="22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ro-RO" sz="2200" dirty="0">
                <a:latin typeface="Arial" pitchFamily="34" charset="0"/>
                <a:cs typeface="Arial" pitchFamily="34" charset="0"/>
              </a:rPr>
              <a:t>=</a:t>
            </a:r>
            <a:r>
              <a:rPr lang="el-GR" sz="2200" dirty="0">
                <a:latin typeface="Arial" pitchFamily="34" charset="0"/>
                <a:cs typeface="Arial" pitchFamily="34" charset="0"/>
              </a:rPr>
              <a:t> α</a:t>
            </a:r>
            <a:r>
              <a:rPr lang="ro-RO" sz="2200" baseline="30000" dirty="0">
                <a:latin typeface="Arial" pitchFamily="34" charset="0"/>
                <a:cs typeface="Arial" pitchFamily="34" charset="0"/>
              </a:rPr>
              <a:t>14</a:t>
            </a:r>
            <a:r>
              <a:rPr lang="ro-RO" sz="2200" dirty="0">
                <a:latin typeface="Arial" pitchFamily="34" charset="0"/>
                <a:cs typeface="Arial" pitchFamily="34" charset="0"/>
              </a:rPr>
              <a:t>, (</a:t>
            </a:r>
            <a:r>
              <a:rPr lang="el-GR" sz="2200" dirty="0">
                <a:latin typeface="Arial" pitchFamily="34" charset="0"/>
                <a:cs typeface="Arial" pitchFamily="34" charset="0"/>
              </a:rPr>
              <a:t>α</a:t>
            </a:r>
            <a:r>
              <a:rPr lang="el-GR" sz="2200" baseline="30000" dirty="0">
                <a:latin typeface="Arial" pitchFamily="34" charset="0"/>
                <a:cs typeface="Arial" pitchFamily="34" charset="0"/>
              </a:rPr>
              <a:t>7</a:t>
            </a:r>
            <a:r>
              <a:rPr lang="ro-RO" sz="2200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200" dirty="0">
                <a:latin typeface="Arial" pitchFamily="34" charset="0"/>
                <a:cs typeface="Arial" pitchFamily="34" charset="0"/>
              </a:rPr>
              <a:t>)</a:t>
            </a:r>
            <a:r>
              <a:rPr lang="ro-RO" sz="2200" baseline="30000" dirty="0">
                <a:latin typeface="Arial" pitchFamily="34" charset="0"/>
                <a:cs typeface="Arial" pitchFamily="34" charset="0"/>
              </a:rPr>
              <a:t>4</a:t>
            </a:r>
            <a:r>
              <a:rPr lang="ro-RO" sz="2200" dirty="0">
                <a:latin typeface="Arial" pitchFamily="34" charset="0"/>
                <a:cs typeface="Arial" pitchFamily="34" charset="0"/>
              </a:rPr>
              <a:t>=</a:t>
            </a:r>
            <a:r>
              <a:rPr lang="el-GR" sz="2200" dirty="0">
                <a:latin typeface="Arial" pitchFamily="34" charset="0"/>
                <a:cs typeface="Arial" pitchFamily="34" charset="0"/>
              </a:rPr>
              <a:t> α</a:t>
            </a:r>
            <a:r>
              <a:rPr lang="ro-RO" sz="2200" baseline="30000" dirty="0">
                <a:latin typeface="Arial" pitchFamily="34" charset="0"/>
                <a:cs typeface="Arial" pitchFamily="34" charset="0"/>
              </a:rPr>
              <a:t>28</a:t>
            </a:r>
            <a:r>
              <a:rPr lang="ro-RO" sz="2200" dirty="0">
                <a:latin typeface="Arial" pitchFamily="34" charset="0"/>
                <a:cs typeface="Arial" pitchFamily="34" charset="0"/>
              </a:rPr>
              <a:t> =</a:t>
            </a:r>
            <a:r>
              <a:rPr lang="el-GR" sz="2200" dirty="0">
                <a:latin typeface="Arial" pitchFamily="34" charset="0"/>
                <a:cs typeface="Arial" pitchFamily="34" charset="0"/>
              </a:rPr>
              <a:t> α</a:t>
            </a:r>
            <a:r>
              <a:rPr lang="ro-RO" sz="2200" baseline="30000" dirty="0">
                <a:latin typeface="Arial" pitchFamily="34" charset="0"/>
                <a:cs typeface="Arial" pitchFamily="34" charset="0"/>
              </a:rPr>
              <a:t>13</a:t>
            </a:r>
            <a:r>
              <a:rPr lang="ro-RO" sz="2200" dirty="0">
                <a:latin typeface="Arial" pitchFamily="34" charset="0"/>
                <a:cs typeface="Arial" pitchFamily="34" charset="0"/>
              </a:rPr>
              <a:t> şi (</a:t>
            </a:r>
            <a:r>
              <a:rPr lang="el-GR" sz="2200" dirty="0">
                <a:latin typeface="Arial" pitchFamily="34" charset="0"/>
                <a:cs typeface="Arial" pitchFamily="34" charset="0"/>
              </a:rPr>
              <a:t>α</a:t>
            </a:r>
            <a:r>
              <a:rPr lang="el-GR" sz="2200" baseline="30000" dirty="0">
                <a:latin typeface="Arial" pitchFamily="34" charset="0"/>
                <a:cs typeface="Arial" pitchFamily="34" charset="0"/>
              </a:rPr>
              <a:t>7</a:t>
            </a:r>
            <a:r>
              <a:rPr lang="ro-RO" sz="2200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200" dirty="0">
                <a:latin typeface="Arial" pitchFamily="34" charset="0"/>
                <a:cs typeface="Arial" pitchFamily="34" charset="0"/>
              </a:rPr>
              <a:t>)</a:t>
            </a:r>
            <a:r>
              <a:rPr lang="ro-RO" sz="2200" baseline="30000" dirty="0">
                <a:latin typeface="Arial" pitchFamily="34" charset="0"/>
                <a:cs typeface="Arial" pitchFamily="34" charset="0"/>
              </a:rPr>
              <a:t>8</a:t>
            </a:r>
            <a:r>
              <a:rPr lang="ro-RO" sz="2200" dirty="0">
                <a:latin typeface="Arial" pitchFamily="34" charset="0"/>
                <a:cs typeface="Arial" pitchFamily="34" charset="0"/>
              </a:rPr>
              <a:t>=</a:t>
            </a:r>
            <a:r>
              <a:rPr lang="el-GR" sz="2200" dirty="0">
                <a:latin typeface="Arial" pitchFamily="34" charset="0"/>
                <a:cs typeface="Arial" pitchFamily="34" charset="0"/>
              </a:rPr>
              <a:t> α</a:t>
            </a:r>
            <a:r>
              <a:rPr lang="ro-RO" sz="2200" baseline="30000" dirty="0">
                <a:latin typeface="Arial" pitchFamily="34" charset="0"/>
                <a:cs typeface="Arial" pitchFamily="34" charset="0"/>
              </a:rPr>
              <a:t>56</a:t>
            </a:r>
            <a:r>
              <a:rPr lang="ro-RO" sz="2200" dirty="0">
                <a:latin typeface="Arial" pitchFamily="34" charset="0"/>
                <a:cs typeface="Arial" pitchFamily="34" charset="0"/>
              </a:rPr>
              <a:t> =</a:t>
            </a:r>
            <a:r>
              <a:rPr lang="el-GR" sz="2200" dirty="0">
                <a:latin typeface="Arial" pitchFamily="34" charset="0"/>
                <a:cs typeface="Arial" pitchFamily="34" charset="0"/>
              </a:rPr>
              <a:t> α</a:t>
            </a:r>
            <a:r>
              <a:rPr lang="ro-RO" sz="2200" baseline="30000" dirty="0">
                <a:latin typeface="Arial" pitchFamily="34" charset="0"/>
                <a:cs typeface="Arial" pitchFamily="34" charset="0"/>
              </a:rPr>
              <a:t>11</a:t>
            </a:r>
            <a:r>
              <a:rPr lang="ro-RO" sz="2200" dirty="0">
                <a:latin typeface="Arial" pitchFamily="34" charset="0"/>
                <a:cs typeface="Arial" pitchFamily="34" charset="0"/>
              </a:rPr>
              <a:t> sunt rădăcini ale lui </a:t>
            </a:r>
            <a:r>
              <a:rPr lang="en-GB" sz="2200" i="1" dirty="0">
                <a:latin typeface="Arial" pitchFamily="34" charset="0"/>
                <a:cs typeface="Arial" pitchFamily="34" charset="0"/>
              </a:rPr>
              <a:t>p</a:t>
            </a:r>
            <a:r>
              <a:rPr lang="en-GB" sz="22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GB" sz="2200" i="1" dirty="0">
                <a:latin typeface="Arial" pitchFamily="34" charset="0"/>
                <a:cs typeface="Arial" pitchFamily="34" charset="0"/>
              </a:rPr>
              <a:t> (X)</a:t>
            </a:r>
            <a:endParaRPr lang="ro-RO" sz="2200" i="1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o-RO" sz="2200" dirty="0">
                <a:latin typeface="Arial" pitchFamily="34" charset="0"/>
                <a:cs typeface="Arial" pitchFamily="34" charset="0"/>
              </a:rPr>
              <a:t>În acest exemplu se verifică, că rădăcina </a:t>
            </a:r>
            <a:r>
              <a:rPr lang="el-GR" sz="2200" i="1" dirty="0">
                <a:latin typeface="Arial" pitchFamily="34" charset="0"/>
                <a:cs typeface="Arial" pitchFamily="34" charset="0"/>
              </a:rPr>
              <a:t>β</a:t>
            </a:r>
            <a:r>
              <a:rPr lang="ro-RO" sz="2200" i="1" dirty="0">
                <a:latin typeface="Arial" pitchFamily="34" charset="0"/>
                <a:cs typeface="Arial" pitchFamily="34" charset="0"/>
              </a:rPr>
              <a:t> = </a:t>
            </a:r>
            <a:r>
              <a:rPr lang="el-GR" sz="2200" dirty="0">
                <a:latin typeface="Arial" pitchFamily="34" charset="0"/>
                <a:cs typeface="Arial" pitchFamily="34" charset="0"/>
              </a:rPr>
              <a:t>α</a:t>
            </a:r>
            <a:r>
              <a:rPr lang="el-GR" sz="2200" baseline="30000" dirty="0">
                <a:latin typeface="Arial" pitchFamily="34" charset="0"/>
                <a:cs typeface="Arial" pitchFamily="34" charset="0"/>
              </a:rPr>
              <a:t>7</a:t>
            </a:r>
            <a:r>
              <a:rPr lang="ro-RO" sz="2200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200" dirty="0">
                <a:latin typeface="Arial" pitchFamily="34" charset="0"/>
                <a:cs typeface="Arial" pitchFamily="34" charset="0"/>
              </a:rPr>
              <a:t>– satisface condiţia</a:t>
            </a:r>
            <a:r>
              <a:rPr lang="ro-RO" sz="2200" dirty="0" smtClean="0">
                <a:latin typeface="Arial" pitchFamily="34" charset="0"/>
                <a:cs typeface="Arial" pitchFamily="34" charset="0"/>
              </a:rPr>
              <a:t>:</a:t>
            </a:r>
            <a:endParaRPr lang="ro-RO" sz="22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90" y="4084469"/>
            <a:ext cx="4999257" cy="143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9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o-RO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Câmpuri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Galois GF(q)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rgbClr val="0070C0"/>
                </a:solidFill>
              </a:rPr>
              <a:t>1.</a:t>
            </a:r>
            <a:r>
              <a:rPr lang="en-US" b="1" dirty="0">
                <a:solidFill>
                  <a:srgbClr val="0070C0"/>
                </a:solidFill>
              </a:rPr>
              <a:t>5</a:t>
            </a:r>
            <a:r>
              <a:rPr lang="ro-RO" b="1" dirty="0" smtClean="0">
                <a:solidFill>
                  <a:srgbClr val="0070C0"/>
                </a:solidFill>
              </a:rPr>
              <a:t>. </a:t>
            </a:r>
            <a:r>
              <a:rPr lang="vi-VN" b="1" dirty="0">
                <a:solidFill>
                  <a:srgbClr val="0070C0"/>
                </a:solidFill>
              </a:rPr>
              <a:t>Polinoame minimale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83567" y="1934830"/>
            <a:ext cx="770485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Polinomul </a:t>
            </a:r>
            <a:r>
              <a:rPr lang="ro-RO" sz="2000" dirty="0"/>
              <a:t>de grad minim </a:t>
            </a:r>
            <a:r>
              <a:rPr lang="el-GR" sz="2000" dirty="0"/>
              <a:t>Φ</a:t>
            </a:r>
            <a:r>
              <a:rPr lang="ro-RO" sz="2000" dirty="0"/>
              <a:t>(X), definit în câmp GF(2), </a:t>
            </a:r>
            <a:r>
              <a:rPr lang="ro-RO" sz="2000" dirty="0" smtClean="0"/>
              <a:t>a</a:t>
            </a:r>
            <a:r>
              <a:rPr lang="en-US" sz="2000" dirty="0" smtClean="0"/>
              <a:t>l</a:t>
            </a:r>
            <a:r>
              <a:rPr lang="ro-RO" sz="2000" dirty="0" smtClean="0"/>
              <a:t> </a:t>
            </a:r>
            <a:r>
              <a:rPr lang="ro-RO" sz="2000" dirty="0"/>
              <a:t>cărui rădăcină este elementul </a:t>
            </a:r>
            <a:r>
              <a:rPr lang="el-GR" sz="2000" i="1" dirty="0"/>
              <a:t>β</a:t>
            </a:r>
            <a:r>
              <a:rPr lang="ro-RO" sz="2000" i="1" dirty="0"/>
              <a:t>,</a:t>
            </a:r>
            <a:r>
              <a:rPr lang="ro-RO" sz="2000" dirty="0"/>
              <a:t> se numeşte polinomul minimal al elementului </a:t>
            </a:r>
            <a:r>
              <a:rPr lang="el-GR" sz="2000" i="1" dirty="0"/>
              <a:t>β</a:t>
            </a:r>
            <a:r>
              <a:rPr lang="ro-RO" sz="2000" dirty="0"/>
              <a:t>. </a:t>
            </a:r>
          </a:p>
          <a:p>
            <a:pPr algn="just">
              <a:lnSpc>
                <a:spcPct val="150000"/>
              </a:lnSpc>
              <a:buClr>
                <a:srgbClr val="0070C0"/>
              </a:buClr>
            </a:pPr>
            <a:r>
              <a:rPr lang="ro-RO" sz="2000" dirty="0"/>
              <a:t>		</a:t>
            </a:r>
            <a:r>
              <a:rPr lang="el-GR" sz="2000" dirty="0"/>
              <a:t> Φ</a:t>
            </a:r>
            <a:r>
              <a:rPr lang="ro-RO" sz="2000" dirty="0"/>
              <a:t>(</a:t>
            </a:r>
            <a:r>
              <a:rPr lang="el-GR" sz="2000" i="1" dirty="0"/>
              <a:t>β</a:t>
            </a:r>
            <a:r>
              <a:rPr lang="ro-RO" sz="2000" dirty="0"/>
              <a:t>) = 0</a:t>
            </a:r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Polinomul </a:t>
            </a:r>
            <a:r>
              <a:rPr lang="ro-RO" sz="2000" dirty="0"/>
              <a:t>minimal al elementului </a:t>
            </a:r>
            <a:r>
              <a:rPr lang="ro-RO" sz="2000" i="1" dirty="0"/>
              <a:t>0 </a:t>
            </a:r>
            <a:r>
              <a:rPr lang="ro-RO" sz="2000" dirty="0"/>
              <a:t>este </a:t>
            </a:r>
            <a:r>
              <a:rPr lang="ro-RO" sz="2000" i="1" dirty="0"/>
              <a:t>X</a:t>
            </a:r>
            <a:r>
              <a:rPr lang="ro-RO" sz="2000" dirty="0"/>
              <a:t> şi polinomul minimal al elementului </a:t>
            </a:r>
            <a:r>
              <a:rPr lang="ro-RO" sz="2000" i="1" dirty="0"/>
              <a:t>1 </a:t>
            </a:r>
            <a:r>
              <a:rPr lang="ro-RO" sz="2000" dirty="0"/>
              <a:t>este 1+</a:t>
            </a:r>
            <a:r>
              <a:rPr lang="ro-RO" sz="2000" i="1" dirty="0"/>
              <a:t>X</a:t>
            </a:r>
            <a:r>
              <a:rPr lang="ro-RO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229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o-RO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Câmpuri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Galois GF(q)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rgbClr val="0070C0"/>
                </a:solidFill>
              </a:rPr>
              <a:t>1.</a:t>
            </a:r>
            <a:r>
              <a:rPr lang="en-US" b="1" dirty="0">
                <a:solidFill>
                  <a:srgbClr val="0070C0"/>
                </a:solidFill>
              </a:rPr>
              <a:t>5</a:t>
            </a:r>
            <a:r>
              <a:rPr lang="ro-RO" b="1" dirty="0" smtClean="0">
                <a:solidFill>
                  <a:srgbClr val="0070C0"/>
                </a:solidFill>
              </a:rPr>
              <a:t>. </a:t>
            </a:r>
            <a:r>
              <a:rPr lang="vi-VN" b="1" dirty="0">
                <a:solidFill>
                  <a:srgbClr val="0070C0"/>
                </a:solidFill>
              </a:rPr>
              <a:t>Polinoame minimale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37671" y="1124744"/>
            <a:ext cx="7578745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sz="2200" u="sng" dirty="0" smtClean="0">
                <a:solidFill>
                  <a:srgbClr val="0070C0"/>
                </a:solidFill>
              </a:rPr>
              <a:t>Proprietăţi</a:t>
            </a:r>
            <a:r>
              <a:rPr lang="ro-RO" sz="2200" u="sng" dirty="0">
                <a:solidFill>
                  <a:srgbClr val="0070C0"/>
                </a:solidFill>
              </a:rPr>
              <a:t>:</a:t>
            </a:r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 smtClean="0"/>
              <a:t>Polinomul </a:t>
            </a:r>
            <a:r>
              <a:rPr lang="ro-RO" sz="2200" dirty="0"/>
              <a:t>minimal al elementului </a:t>
            </a:r>
            <a:r>
              <a:rPr lang="el-GR" sz="2200" i="1" dirty="0"/>
              <a:t>β</a:t>
            </a:r>
            <a:r>
              <a:rPr lang="ro-RO" sz="2200" i="1" dirty="0"/>
              <a:t> </a:t>
            </a:r>
            <a:r>
              <a:rPr lang="ro-RO" sz="2200" dirty="0"/>
              <a:t>ce aparţine câmpului Galois GF(2</a:t>
            </a:r>
            <a:r>
              <a:rPr lang="ro-RO" sz="2200" baseline="30000" dirty="0"/>
              <a:t>m</a:t>
            </a:r>
            <a:r>
              <a:rPr lang="ro-RO" sz="2200" dirty="0"/>
              <a:t>)  este un polinom ireductibil</a:t>
            </a:r>
            <a:r>
              <a:rPr lang="ro-RO" sz="2200" dirty="0" smtClean="0"/>
              <a:t>.</a:t>
            </a:r>
            <a:endParaRPr lang="ro-RO" sz="2200" dirty="0"/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 smtClean="0"/>
              <a:t>Fie </a:t>
            </a:r>
            <a:r>
              <a:rPr lang="ro-RO" sz="2200" dirty="0"/>
              <a:t>un polinom </a:t>
            </a:r>
            <a:r>
              <a:rPr lang="ro-RO" sz="2200" i="1" dirty="0"/>
              <a:t>f(X) </a:t>
            </a:r>
            <a:r>
              <a:rPr lang="ro-RO" sz="2200" dirty="0"/>
              <a:t>definit în câmp GF(2) şi un </a:t>
            </a:r>
            <a:r>
              <a:rPr lang="el-GR" sz="2200" i="1" dirty="0"/>
              <a:t>Φ</a:t>
            </a:r>
            <a:r>
              <a:rPr lang="ro-RO" sz="2200" i="1" dirty="0"/>
              <a:t>(X) </a:t>
            </a:r>
            <a:r>
              <a:rPr lang="ro-RO" sz="2200" dirty="0"/>
              <a:t>- polinom minimal al elementului </a:t>
            </a:r>
            <a:r>
              <a:rPr lang="el-GR" sz="2200" i="1" dirty="0" smtClean="0"/>
              <a:t>β</a:t>
            </a:r>
            <a:r>
              <a:rPr lang="ro-RO" sz="2200" dirty="0" smtClean="0"/>
              <a:t>. </a:t>
            </a:r>
            <a:r>
              <a:rPr lang="ro-RO" sz="2200" dirty="0"/>
              <a:t>Dacă </a:t>
            </a:r>
            <a:r>
              <a:rPr lang="el-GR" sz="2200" i="1" dirty="0"/>
              <a:t>β</a:t>
            </a:r>
            <a:r>
              <a:rPr lang="ro-RO" sz="2200" dirty="0"/>
              <a:t> este o rădăcină a polinomului </a:t>
            </a:r>
            <a:r>
              <a:rPr lang="ro-RO" sz="2200" i="1" dirty="0"/>
              <a:t>f(X) </a:t>
            </a:r>
            <a:r>
              <a:rPr lang="ro-RO" sz="2200" dirty="0"/>
              <a:t>rezultă că </a:t>
            </a:r>
            <a:r>
              <a:rPr lang="el-GR" sz="2200" i="1" dirty="0"/>
              <a:t>Φ</a:t>
            </a:r>
            <a:r>
              <a:rPr lang="ro-RO" sz="2200" i="1" dirty="0"/>
              <a:t>(X) </a:t>
            </a:r>
            <a:r>
              <a:rPr lang="ro-RO" sz="2200" dirty="0"/>
              <a:t>este un factor a lui </a:t>
            </a:r>
            <a:r>
              <a:rPr lang="ro-RO" sz="2200" i="1" dirty="0"/>
              <a:t>f(X</a:t>
            </a:r>
            <a:r>
              <a:rPr lang="ro-RO" sz="2200" i="1" dirty="0" smtClean="0"/>
              <a:t>).</a:t>
            </a:r>
            <a:endParaRPr lang="en-US" sz="2200" i="1" dirty="0" smtClean="0"/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/>
              <a:t>Polinomul minimal </a:t>
            </a:r>
            <a:r>
              <a:rPr lang="el-GR" sz="2200" dirty="0"/>
              <a:t>Φ(</a:t>
            </a:r>
            <a:r>
              <a:rPr lang="ro-RO" sz="2200" dirty="0"/>
              <a:t>X) al elementului </a:t>
            </a:r>
            <a:r>
              <a:rPr lang="el-GR" sz="2200" dirty="0"/>
              <a:t>β </a:t>
            </a:r>
            <a:r>
              <a:rPr lang="ro-RO" sz="2200" dirty="0"/>
              <a:t>definit în câmpul câmpului Galois GF(2</a:t>
            </a:r>
            <a:r>
              <a:rPr lang="ro-RO" sz="2200" baseline="30000" dirty="0"/>
              <a:t>m</a:t>
            </a:r>
            <a:r>
              <a:rPr lang="ro-RO" sz="2200" dirty="0"/>
              <a:t>) este un factor al polinomului </a:t>
            </a:r>
            <a:r>
              <a:rPr lang="ro-RO" sz="2200" dirty="0" smtClean="0"/>
              <a:t>X</a:t>
            </a:r>
            <a:r>
              <a:rPr lang="ro-RO" sz="2200" baseline="30000" dirty="0" smtClean="0"/>
              <a:t>2</a:t>
            </a:r>
            <a:r>
              <a:rPr lang="ro-RO" sz="2200" baseline="60000" dirty="0" smtClean="0"/>
              <a:t>m</a:t>
            </a:r>
            <a:r>
              <a:rPr lang="ro-RO" sz="2200" dirty="0" smtClean="0"/>
              <a:t>+X</a:t>
            </a:r>
            <a:r>
              <a:rPr lang="en-US" sz="2200" dirty="0" smtClean="0"/>
              <a:t>.</a:t>
            </a:r>
            <a:endParaRPr lang="ro-RO" sz="2200" dirty="0"/>
          </a:p>
        </p:txBody>
      </p:sp>
    </p:spTree>
    <p:extLst>
      <p:ext uri="{BB962C8B-B14F-4D97-AF65-F5344CB8AC3E}">
        <p14:creationId xmlns:p14="http://schemas.microsoft.com/office/powerpoint/2010/main" val="21208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o-RO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Câmpuri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Galois GF(q)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rgbClr val="0070C0"/>
                </a:solidFill>
              </a:rPr>
              <a:t>1.</a:t>
            </a:r>
            <a:r>
              <a:rPr lang="en-US" b="1" dirty="0">
                <a:solidFill>
                  <a:srgbClr val="0070C0"/>
                </a:solidFill>
              </a:rPr>
              <a:t>5</a:t>
            </a:r>
            <a:r>
              <a:rPr lang="ro-RO" b="1" dirty="0" smtClean="0">
                <a:solidFill>
                  <a:srgbClr val="0070C0"/>
                </a:solidFill>
              </a:rPr>
              <a:t>. </a:t>
            </a:r>
            <a:r>
              <a:rPr lang="vi-VN" b="1" dirty="0">
                <a:solidFill>
                  <a:srgbClr val="0070C0"/>
                </a:solidFill>
              </a:rPr>
              <a:t>Polinoame minimale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37671" y="1124744"/>
            <a:ext cx="757874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sz="2200" u="sng" dirty="0" smtClean="0">
                <a:solidFill>
                  <a:srgbClr val="0070C0"/>
                </a:solidFill>
              </a:rPr>
              <a:t>Proprietăţi:</a:t>
            </a:r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/>
              <a:t>Fie </a:t>
            </a:r>
            <a:r>
              <a:rPr lang="ro-RO" sz="2200" i="1" dirty="0"/>
              <a:t>f(X) </a:t>
            </a:r>
            <a:r>
              <a:rPr lang="ro-RO" sz="2200" dirty="0"/>
              <a:t>un polinom ireductibil definit în câmpul GF(2) şi un </a:t>
            </a:r>
            <a:r>
              <a:rPr lang="el-GR" sz="2200" i="1" dirty="0"/>
              <a:t>Φ</a:t>
            </a:r>
            <a:r>
              <a:rPr lang="ro-RO" sz="2200" i="1" dirty="0"/>
              <a:t>(X) un </a:t>
            </a:r>
            <a:r>
              <a:rPr lang="ro-RO" sz="2200" dirty="0"/>
              <a:t>polinom minimal al elementului </a:t>
            </a:r>
            <a:r>
              <a:rPr lang="el-GR" sz="2200" i="1" dirty="0"/>
              <a:t>β</a:t>
            </a:r>
            <a:r>
              <a:rPr lang="ro-RO" sz="2200" i="1" dirty="0"/>
              <a:t> </a:t>
            </a:r>
            <a:r>
              <a:rPr lang="ro-RO" sz="2200" dirty="0"/>
              <a:t>definit în câmpul Galois GF(2</a:t>
            </a:r>
            <a:r>
              <a:rPr lang="ro-RO" sz="2200" baseline="30000" dirty="0"/>
              <a:t>m</a:t>
            </a:r>
            <a:r>
              <a:rPr lang="ro-RO" sz="2200" dirty="0"/>
              <a:t>) . Dacă </a:t>
            </a:r>
            <a:r>
              <a:rPr lang="el-GR" sz="2200" dirty="0"/>
              <a:t> </a:t>
            </a:r>
            <a:r>
              <a:rPr lang="ro-RO" sz="2200" i="1" dirty="0"/>
              <a:t>f(</a:t>
            </a:r>
            <a:r>
              <a:rPr lang="el-GR" sz="2200" i="1" dirty="0"/>
              <a:t>β</a:t>
            </a:r>
            <a:r>
              <a:rPr lang="ro-RO" sz="2200" i="1" dirty="0"/>
              <a:t>) = 0</a:t>
            </a:r>
            <a:r>
              <a:rPr lang="ro-RO" sz="2200" dirty="0"/>
              <a:t> atunci </a:t>
            </a:r>
            <a:r>
              <a:rPr lang="el-GR" sz="2200" dirty="0"/>
              <a:t> </a:t>
            </a:r>
            <a:r>
              <a:rPr lang="ro-RO" sz="2200" dirty="0"/>
              <a:t>f(X) = </a:t>
            </a:r>
            <a:r>
              <a:rPr lang="el-GR" sz="2200" dirty="0"/>
              <a:t>Φ</a:t>
            </a:r>
            <a:r>
              <a:rPr lang="ro-RO" sz="2200" dirty="0"/>
              <a:t>(</a:t>
            </a:r>
            <a:r>
              <a:rPr lang="ro-RO" sz="2200" i="1" dirty="0"/>
              <a:t>X</a:t>
            </a:r>
            <a:r>
              <a:rPr lang="ro-RO" sz="2200" dirty="0"/>
              <a:t>)</a:t>
            </a:r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i="1" dirty="0"/>
              <a:t> </a:t>
            </a:r>
            <a:r>
              <a:rPr lang="ro-RO" sz="2200" dirty="0"/>
              <a:t>Fie </a:t>
            </a:r>
            <a:r>
              <a:rPr lang="el-GR" sz="2200" i="1" dirty="0"/>
              <a:t>Φ</a:t>
            </a:r>
            <a:r>
              <a:rPr lang="ro-RO" sz="2200" i="1" dirty="0"/>
              <a:t>(X) un </a:t>
            </a:r>
            <a:r>
              <a:rPr lang="ro-RO" sz="2200" dirty="0"/>
              <a:t>polinom minimal al elementului </a:t>
            </a:r>
            <a:r>
              <a:rPr lang="el-GR" sz="2200" i="1" dirty="0"/>
              <a:t>β</a:t>
            </a:r>
            <a:r>
              <a:rPr lang="ro-RO" sz="2200" i="1" dirty="0"/>
              <a:t> </a:t>
            </a:r>
            <a:r>
              <a:rPr lang="ro-RO" sz="2200" dirty="0"/>
              <a:t>definit în câmpul Galois GF(2</a:t>
            </a:r>
            <a:r>
              <a:rPr lang="ro-RO" sz="2200" baseline="30000" dirty="0"/>
              <a:t>m</a:t>
            </a:r>
            <a:r>
              <a:rPr lang="ro-RO" sz="2200" dirty="0"/>
              <a:t>)  şi </a:t>
            </a:r>
            <a:r>
              <a:rPr lang="ro-RO" sz="2200" b="1" i="1" dirty="0"/>
              <a:t>e</a:t>
            </a:r>
            <a:r>
              <a:rPr lang="ro-RO" sz="2200" dirty="0"/>
              <a:t> cel mai mic număr întreg pentru care este satisfăcută relaţia </a:t>
            </a:r>
            <a:r>
              <a:rPr lang="el-GR" sz="2200" i="1" dirty="0"/>
              <a:t>β</a:t>
            </a:r>
            <a:r>
              <a:rPr lang="ro-RO" sz="2200" baseline="30000" dirty="0"/>
              <a:t>2</a:t>
            </a:r>
            <a:r>
              <a:rPr lang="ro-RO" sz="2200" baseline="60000" dirty="0"/>
              <a:t>e</a:t>
            </a:r>
            <a:r>
              <a:rPr lang="ro-RO" sz="2200" dirty="0"/>
              <a:t>= </a:t>
            </a:r>
            <a:r>
              <a:rPr lang="el-GR" sz="2200" i="1" dirty="0"/>
              <a:t>β</a:t>
            </a:r>
            <a:r>
              <a:rPr lang="ro-RO" sz="2200" dirty="0"/>
              <a:t>, polinomul minimal al elementului </a:t>
            </a:r>
            <a:r>
              <a:rPr lang="el-GR" sz="2200" i="1" dirty="0"/>
              <a:t>β</a:t>
            </a:r>
            <a:r>
              <a:rPr lang="ro-RO" sz="2200" dirty="0"/>
              <a:t> este:</a:t>
            </a:r>
            <a:endParaRPr lang="ro-RO" sz="2200" i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5196546"/>
            <a:ext cx="278606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3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o-RO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Câmpuri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Galois GF(q)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rgbClr val="0070C0"/>
                </a:solidFill>
              </a:rPr>
              <a:t>1.</a:t>
            </a:r>
            <a:r>
              <a:rPr lang="en-US" b="1" dirty="0">
                <a:solidFill>
                  <a:srgbClr val="0070C0"/>
                </a:solidFill>
              </a:rPr>
              <a:t>5</a:t>
            </a:r>
            <a:r>
              <a:rPr lang="ro-RO" b="1" dirty="0" smtClean="0">
                <a:solidFill>
                  <a:srgbClr val="0070C0"/>
                </a:solidFill>
              </a:rPr>
              <a:t>. </a:t>
            </a:r>
            <a:r>
              <a:rPr lang="vi-VN" b="1" dirty="0">
                <a:solidFill>
                  <a:srgbClr val="0070C0"/>
                </a:solidFill>
              </a:rPr>
              <a:t>Polinoame minimale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37671" y="1234495"/>
            <a:ext cx="757874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o-RO" sz="2000" u="sng" dirty="0" smtClean="0"/>
              <a:t>Exemplul </a:t>
            </a:r>
            <a:r>
              <a:rPr lang="ro-RO" sz="2000" u="sng" dirty="0"/>
              <a:t>5 </a:t>
            </a:r>
            <a:endParaRPr lang="en-US" sz="2000" u="sng" dirty="0" smtClean="0"/>
          </a:p>
          <a:p>
            <a:pPr algn="just"/>
            <a:endParaRPr lang="ro-RO" sz="2000" u="sng" dirty="0"/>
          </a:p>
          <a:p>
            <a:pPr algn="just"/>
            <a:r>
              <a:rPr lang="ro-RO" sz="2000" dirty="0"/>
              <a:t>Să se determine polinomul minimal </a:t>
            </a:r>
            <a:r>
              <a:rPr lang="el-GR" sz="2000" i="1" dirty="0"/>
              <a:t>Φ</a:t>
            </a:r>
            <a:r>
              <a:rPr lang="ro-RO" sz="2000" i="1" dirty="0"/>
              <a:t>(X) al</a:t>
            </a:r>
            <a:r>
              <a:rPr lang="ro-RO" sz="2000" dirty="0"/>
              <a:t> elementului </a:t>
            </a:r>
            <a:r>
              <a:rPr lang="el-GR" sz="2000" i="1" dirty="0"/>
              <a:t>β</a:t>
            </a:r>
            <a:r>
              <a:rPr lang="ro-RO" sz="2000" i="1" dirty="0"/>
              <a:t> = </a:t>
            </a:r>
            <a:r>
              <a:rPr lang="el-GR" sz="2000" dirty="0"/>
              <a:t>α</a:t>
            </a:r>
            <a:r>
              <a:rPr lang="el-GR" sz="2000" baseline="30000" dirty="0"/>
              <a:t>7</a:t>
            </a:r>
            <a:r>
              <a:rPr lang="ro-RO" sz="2000" i="1" dirty="0"/>
              <a:t> </a:t>
            </a:r>
            <a:r>
              <a:rPr lang="ro-RO" sz="2000" dirty="0"/>
              <a:t>definit în câmpul Galois GF(2</a:t>
            </a:r>
            <a:r>
              <a:rPr lang="ro-RO" sz="2000" baseline="30000" dirty="0"/>
              <a:t>4</a:t>
            </a:r>
            <a:r>
              <a:rPr lang="ro-RO" sz="2000" dirty="0" smtClean="0"/>
              <a:t>).</a:t>
            </a:r>
            <a:endParaRPr lang="en-US" sz="2000" dirty="0" smtClean="0"/>
          </a:p>
          <a:p>
            <a:pPr algn="just"/>
            <a:endParaRPr lang="ro-RO" sz="2000" dirty="0"/>
          </a:p>
          <a:p>
            <a:pPr algn="just"/>
            <a:r>
              <a:rPr lang="ro-RO" sz="2000" dirty="0"/>
              <a:t>Din exemplul 4 se observă că:</a:t>
            </a:r>
          </a:p>
          <a:p>
            <a:pPr algn="just"/>
            <a:endParaRPr lang="ro-RO" sz="2000" dirty="0"/>
          </a:p>
          <a:p>
            <a:pPr algn="just"/>
            <a:endParaRPr lang="ro-RO" sz="2000" dirty="0"/>
          </a:p>
          <a:p>
            <a:pPr algn="just"/>
            <a:r>
              <a:rPr lang="ro-RO" sz="2000" dirty="0"/>
              <a:t>				</a:t>
            </a:r>
            <a:r>
              <a:rPr lang="en-US" sz="2000" dirty="0" smtClean="0"/>
              <a:t>       </a:t>
            </a:r>
            <a:r>
              <a:rPr lang="ro-RO" sz="2000" dirty="0" smtClean="0"/>
              <a:t>sunt </a:t>
            </a:r>
            <a:r>
              <a:rPr lang="ro-RO" sz="2000" dirty="0"/>
              <a:t>rădăcini ale polinomului </a:t>
            </a:r>
            <a:endParaRPr lang="en-US" sz="2000" dirty="0" smtClean="0"/>
          </a:p>
          <a:p>
            <a:pPr algn="just"/>
            <a:r>
              <a:rPr lang="en-US" sz="2000" dirty="0"/>
              <a:t>	</a:t>
            </a:r>
            <a:r>
              <a:rPr lang="en-US" sz="2000" dirty="0" smtClean="0"/>
              <a:t>			       </a:t>
            </a:r>
            <a:r>
              <a:rPr lang="ro-RO" sz="2000" dirty="0" smtClean="0"/>
              <a:t>pentru </a:t>
            </a:r>
            <a:r>
              <a:rPr lang="ro-RO" sz="2000" dirty="0"/>
              <a:t>care </a:t>
            </a:r>
            <a:r>
              <a:rPr lang="el-GR" sz="2000" i="1" dirty="0"/>
              <a:t>β</a:t>
            </a:r>
            <a:r>
              <a:rPr lang="ro-RO" sz="2000" i="1" dirty="0"/>
              <a:t> = </a:t>
            </a:r>
            <a:r>
              <a:rPr lang="el-GR" sz="2000" dirty="0"/>
              <a:t>α</a:t>
            </a:r>
            <a:r>
              <a:rPr lang="el-GR" sz="2000" baseline="30000" dirty="0"/>
              <a:t>7</a:t>
            </a:r>
            <a:r>
              <a:rPr lang="ro-RO" sz="2000" baseline="30000" dirty="0"/>
              <a:t> </a:t>
            </a:r>
            <a:r>
              <a:rPr lang="ro-RO" sz="2000" dirty="0" smtClean="0"/>
              <a:t>este  </a:t>
            </a:r>
            <a:r>
              <a:rPr lang="en-US" sz="2000" dirty="0" smtClean="0"/>
              <a:t>					       </a:t>
            </a:r>
            <a:r>
              <a:rPr lang="ro-RO" sz="2000" dirty="0" smtClean="0"/>
              <a:t>rădăcină.</a:t>
            </a:r>
            <a:endParaRPr lang="ro-RO" sz="20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403087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21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91579" y="1268760"/>
            <a:ext cx="7560841" cy="1752600"/>
          </a:xfrm>
        </p:spPr>
        <p:txBody>
          <a:bodyPr>
            <a:normAutofit/>
          </a:bodyPr>
          <a:lstStyle/>
          <a:p>
            <a:pPr algn="ctr"/>
            <a:r>
              <a:rPr lang="ro-RO" sz="3800" b="1" dirty="0" smtClean="0">
                <a:solidFill>
                  <a:schemeClr val="bg1">
                    <a:lumMod val="85000"/>
                  </a:schemeClr>
                </a:solidFill>
              </a:rPr>
              <a:t>Coduri BCH</a:t>
            </a:r>
            <a:endParaRPr lang="en-US" sz="38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ro-RO" sz="2400" b="1" dirty="0">
                <a:solidFill>
                  <a:schemeClr val="bg1">
                    <a:lumMod val="85000"/>
                  </a:schemeClr>
                </a:solidFill>
              </a:rPr>
              <a:t>(Bose/Chaudhuri/Hocquenghem)</a:t>
            </a:r>
          </a:p>
          <a:p>
            <a:pPr algn="ctr"/>
            <a:endParaRPr lang="ro-RO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o-RO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Câmpuri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Galois GF(q)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rgbClr val="0070C0"/>
                </a:solidFill>
              </a:rPr>
              <a:t>1.</a:t>
            </a:r>
            <a:r>
              <a:rPr lang="en-US" b="1" dirty="0">
                <a:solidFill>
                  <a:srgbClr val="0070C0"/>
                </a:solidFill>
              </a:rPr>
              <a:t>5</a:t>
            </a:r>
            <a:r>
              <a:rPr lang="ro-RO" b="1" dirty="0" smtClean="0">
                <a:solidFill>
                  <a:srgbClr val="0070C0"/>
                </a:solidFill>
              </a:rPr>
              <a:t>. </a:t>
            </a:r>
            <a:r>
              <a:rPr lang="vi-VN" b="1" dirty="0">
                <a:solidFill>
                  <a:srgbClr val="0070C0"/>
                </a:solidFill>
              </a:rPr>
              <a:t>Polinoame minimale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37671" y="1234495"/>
            <a:ext cx="75787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o-RO" sz="2000" u="sng" dirty="0" smtClean="0"/>
              <a:t>Exemplul </a:t>
            </a:r>
            <a:r>
              <a:rPr lang="ro-RO" sz="2000" u="sng" dirty="0"/>
              <a:t>5 </a:t>
            </a:r>
            <a:endParaRPr lang="en-US" sz="2000" u="sng" dirty="0" smtClean="0"/>
          </a:p>
          <a:p>
            <a:pPr algn="just"/>
            <a:endParaRPr lang="en-US" sz="2000" u="sng" dirty="0"/>
          </a:p>
          <a:p>
            <a:pPr algn="just"/>
            <a:r>
              <a:rPr lang="ro-RO" sz="2000" dirty="0"/>
              <a:t>Deoarece 					rezultă </a:t>
            </a:r>
            <a:r>
              <a:rPr lang="ro-RO" sz="2000" i="1" dirty="0"/>
              <a:t>e= 4</a:t>
            </a:r>
            <a:r>
              <a:rPr lang="ro-RO" sz="2000" dirty="0" smtClean="0"/>
              <a:t>.</a:t>
            </a:r>
            <a:endParaRPr lang="en-US" sz="2000" u="sng" dirty="0" smtClean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67539"/>
            <a:ext cx="4104456" cy="40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71" y="2924944"/>
            <a:ext cx="811688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4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o-RO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Coduri BCH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2.1</a:t>
            </a:r>
            <a:r>
              <a:rPr lang="ro-RO" b="1" dirty="0" smtClean="0">
                <a:solidFill>
                  <a:srgbClr val="0070C0"/>
                </a:solidFill>
              </a:rPr>
              <a:t>. </a:t>
            </a:r>
            <a:r>
              <a:rPr lang="vi-VN" b="1" dirty="0">
                <a:solidFill>
                  <a:srgbClr val="0070C0"/>
                </a:solidFill>
              </a:rPr>
              <a:t>Descrierea codurilor BCH ciclice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37670" y="1556792"/>
            <a:ext cx="757874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 </a:t>
            </a:r>
            <a:r>
              <a:rPr lang="en-GB" sz="2000" dirty="0"/>
              <a:t>BCH </a:t>
            </a:r>
            <a:r>
              <a:rPr lang="ro-RO" sz="2000" dirty="0"/>
              <a:t>= R.C. </a:t>
            </a:r>
            <a:r>
              <a:rPr lang="en-GB" sz="2000" b="1" dirty="0"/>
              <a:t>B</a:t>
            </a:r>
            <a:r>
              <a:rPr lang="en-GB" sz="2000" dirty="0"/>
              <a:t>ose,</a:t>
            </a:r>
            <a:r>
              <a:rPr lang="ro-RO" sz="2000" dirty="0"/>
              <a:t> K,Ray-</a:t>
            </a:r>
            <a:r>
              <a:rPr lang="en-GB" sz="2000" b="1" dirty="0" err="1"/>
              <a:t>C</a:t>
            </a:r>
            <a:r>
              <a:rPr lang="en-GB" sz="2000" dirty="0" err="1"/>
              <a:t>haudhuri</a:t>
            </a:r>
            <a:r>
              <a:rPr lang="en-GB" sz="2000" dirty="0"/>
              <a:t>, A. </a:t>
            </a:r>
            <a:r>
              <a:rPr lang="en-GB" sz="2000" b="1" dirty="0" err="1"/>
              <a:t>H</a:t>
            </a:r>
            <a:r>
              <a:rPr lang="en-GB" sz="2000" dirty="0" err="1"/>
              <a:t>ocquenghem</a:t>
            </a:r>
            <a:endParaRPr lang="ro-RO" sz="2000" dirty="0"/>
          </a:p>
          <a:p>
            <a:pPr marL="342900" lvl="1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/>
              <a:t> coduri bloc</a:t>
            </a:r>
          </a:p>
          <a:p>
            <a:pPr marL="342900" lvl="1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/>
              <a:t> generalizare a codurilor Hamming</a:t>
            </a:r>
          </a:p>
          <a:p>
            <a:pPr marL="342900" lvl="1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/>
              <a:t> sunt construite pentru a corecta </a:t>
            </a:r>
            <a:r>
              <a:rPr lang="ro-RO" sz="2000" b="1" i="1" dirty="0"/>
              <a:t>t</a:t>
            </a:r>
            <a:r>
              <a:rPr lang="ro-RO" sz="2000" b="1" dirty="0"/>
              <a:t> </a:t>
            </a:r>
            <a:r>
              <a:rPr lang="ro-RO" sz="2000" dirty="0" smtClean="0"/>
              <a:t>erori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mai</a:t>
            </a:r>
            <a:r>
              <a:rPr lang="en-US" sz="2000" dirty="0" smtClean="0"/>
              <a:t> </a:t>
            </a:r>
            <a:r>
              <a:rPr lang="en-US" sz="2000" dirty="0" err="1" smtClean="0"/>
              <a:t>pu</a:t>
            </a:r>
            <a:r>
              <a:rPr lang="ro-RO" sz="2000" dirty="0" smtClean="0"/>
              <a:t>ține.</a:t>
            </a:r>
            <a:endParaRPr lang="ro-RO" sz="2000" dirty="0"/>
          </a:p>
          <a:p>
            <a:pPr marL="342900" lvl="1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/>
              <a:t> sunt definite în câmpul binar GF(2)</a:t>
            </a:r>
          </a:p>
          <a:p>
            <a:pPr marL="342900" lvl="1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/>
              <a:t> metoda de construcţie a acestor coduri se bazează pe calculul celui mai mic multiplu comun (c.m.m.m.c.)  al polinoamelor minimale </a:t>
            </a:r>
            <a:r>
              <a:rPr lang="ro-RO" sz="2000" dirty="0" smtClean="0"/>
              <a:t>specifice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370701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o-RO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Coduri BCH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2.1</a:t>
            </a:r>
            <a:r>
              <a:rPr lang="ro-RO" b="1" dirty="0" smtClean="0">
                <a:solidFill>
                  <a:srgbClr val="0070C0"/>
                </a:solidFill>
              </a:rPr>
              <a:t>. </a:t>
            </a:r>
            <a:r>
              <a:rPr lang="vi-VN" b="1" dirty="0">
                <a:solidFill>
                  <a:srgbClr val="0070C0"/>
                </a:solidFill>
              </a:rPr>
              <a:t>Descrierea codurilor BCH ciclice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37670" y="1484784"/>
            <a:ext cx="757874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/>
              <a:t>pentru orice număr întreg pozitiv, </a:t>
            </a:r>
            <a:r>
              <a:rPr lang="ro-RO" sz="2000" i="1" dirty="0"/>
              <a:t>m≥3</a:t>
            </a:r>
            <a:r>
              <a:rPr lang="ro-RO" sz="2000" dirty="0"/>
              <a:t> şi </a:t>
            </a:r>
            <a:r>
              <a:rPr lang="ro-RO" sz="2000" i="1" dirty="0"/>
              <a:t>t</a:t>
            </a:r>
            <a:r>
              <a:rPr lang="en-US" sz="2000" i="1" dirty="0"/>
              <a:t>&lt;</a:t>
            </a:r>
            <a:r>
              <a:rPr lang="ro-RO" sz="2000" i="1" dirty="0"/>
              <a:t>2</a:t>
            </a:r>
            <a:r>
              <a:rPr lang="ro-RO" sz="2000" i="1" baseline="30000" dirty="0"/>
              <a:t>m-1</a:t>
            </a:r>
            <a:r>
              <a:rPr lang="ro-RO" sz="2000" dirty="0"/>
              <a:t> există un cod binar BCH, </a:t>
            </a:r>
            <a:r>
              <a:rPr lang="ro-RO" sz="2000" i="1" dirty="0"/>
              <a:t>C</a:t>
            </a:r>
            <a:r>
              <a:rPr lang="ro-RO" sz="2000" i="1" baseline="-25000" dirty="0"/>
              <a:t>BCH</a:t>
            </a:r>
            <a:r>
              <a:rPr lang="ro-RO" sz="2000" i="1" dirty="0"/>
              <a:t>(n,k) , </a:t>
            </a:r>
            <a:r>
              <a:rPr lang="ro-RO" sz="2000" dirty="0"/>
              <a:t>cu următoarele </a:t>
            </a:r>
            <a:r>
              <a:rPr lang="ro-RO" sz="2000" dirty="0" smtClean="0"/>
              <a:t>proprietăţi:</a:t>
            </a:r>
            <a:endParaRPr lang="en-US" sz="2000" dirty="0" smtClean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 smtClean="0"/>
          </a:p>
          <a:p>
            <a:pPr lvl="2" indent="-342900"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ro-RO" sz="2000" dirty="0" smtClean="0"/>
              <a:t>lungimea </a:t>
            </a:r>
            <a:r>
              <a:rPr lang="ro-RO" sz="2000" dirty="0"/>
              <a:t>cuvântului de cod		</a:t>
            </a:r>
            <a:r>
              <a:rPr lang="ro-RO" sz="2400" i="1" dirty="0"/>
              <a:t>n = 2</a:t>
            </a:r>
            <a:r>
              <a:rPr lang="ro-RO" sz="2400" i="1" baseline="30000" dirty="0"/>
              <a:t>m</a:t>
            </a:r>
            <a:r>
              <a:rPr lang="ro-RO" sz="2400" i="1" dirty="0"/>
              <a:t>-1</a:t>
            </a:r>
          </a:p>
          <a:p>
            <a:pPr lvl="2" indent="-342900"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ro-RO" sz="2000" dirty="0" smtClean="0"/>
              <a:t>biţi </a:t>
            </a:r>
            <a:r>
              <a:rPr lang="ro-RO" sz="2000" dirty="0"/>
              <a:t>de paritate				</a:t>
            </a:r>
            <a:r>
              <a:rPr lang="ro-RO" sz="2400" i="1" dirty="0"/>
              <a:t>n-k ≤ mt</a:t>
            </a:r>
          </a:p>
          <a:p>
            <a:pPr lvl="2" indent="-342900"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ro-RO" sz="2000" dirty="0" smtClean="0"/>
              <a:t>distanţa </a:t>
            </a:r>
            <a:r>
              <a:rPr lang="ro-RO" sz="2000" dirty="0"/>
              <a:t>Hamming minimă		</a:t>
            </a:r>
            <a:r>
              <a:rPr lang="ro-RO" sz="2400" i="1" dirty="0"/>
              <a:t>d</a:t>
            </a:r>
            <a:r>
              <a:rPr lang="ro-RO" sz="2400" i="1" baseline="-25000" dirty="0"/>
              <a:t>min </a:t>
            </a:r>
            <a:r>
              <a:rPr lang="ro-RO" sz="2400" i="1" dirty="0"/>
              <a:t>≥ 2t+1</a:t>
            </a:r>
          </a:p>
          <a:p>
            <a:pPr lvl="2" indent="-342900"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ro-RO" sz="2000" dirty="0" smtClean="0"/>
              <a:t>numărul </a:t>
            </a:r>
            <a:r>
              <a:rPr lang="ro-RO" sz="2000" dirty="0"/>
              <a:t>de erori corectabile </a:t>
            </a:r>
            <a:r>
              <a:rPr lang="ro-RO" sz="2000" i="1" dirty="0"/>
              <a:t>		</a:t>
            </a:r>
            <a:r>
              <a:rPr lang="ro-RO" sz="2400" i="1" dirty="0"/>
              <a:t>t</a:t>
            </a:r>
          </a:p>
          <a:p>
            <a:pPr marL="1257300" lvl="2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400" i="1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codurile </a:t>
            </a:r>
            <a:r>
              <a:rPr lang="ro-RO" sz="2000" dirty="0"/>
              <a:t>BCH sunt capabile să corecteze </a:t>
            </a:r>
            <a:r>
              <a:rPr lang="ro-RO" sz="2000" b="1" i="1" dirty="0"/>
              <a:t>t </a:t>
            </a:r>
            <a:r>
              <a:rPr lang="ro-RO" sz="2000" dirty="0"/>
              <a:t>erori sau mai puţine într-un cuvânt de cod de lungime </a:t>
            </a:r>
            <a:r>
              <a:rPr lang="ro-RO" sz="2000" b="1" i="1" dirty="0"/>
              <a:t>n</a:t>
            </a:r>
            <a:r>
              <a:rPr lang="ro-RO" sz="2000" dirty="0"/>
              <a:t>, </a:t>
            </a:r>
            <a:r>
              <a:rPr lang="ro-RO" sz="2000" b="1" i="1" dirty="0"/>
              <a:t>n = 2</a:t>
            </a:r>
            <a:r>
              <a:rPr lang="ro-RO" sz="2000" b="1" i="1" baseline="30000" dirty="0"/>
              <a:t>m</a:t>
            </a:r>
            <a:r>
              <a:rPr lang="ro-RO" sz="2000" b="1" i="1" dirty="0"/>
              <a:t>-1</a:t>
            </a:r>
            <a:r>
              <a:rPr lang="ro-RO" sz="2000" i="1" dirty="0" smtClean="0"/>
              <a:t>.</a:t>
            </a:r>
            <a:endParaRPr lang="en-US" sz="2000" i="1" dirty="0" smtClean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b="1" i="1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polinomul </a:t>
            </a:r>
            <a:r>
              <a:rPr lang="ro-RO" sz="2000" dirty="0"/>
              <a:t>generator al unui cod BCH se determină în funcţie de rădăcinile sale în câmpul GF(2</a:t>
            </a:r>
            <a:r>
              <a:rPr lang="ro-RO" sz="2000" baseline="30000" dirty="0"/>
              <a:t>m</a:t>
            </a:r>
            <a:r>
              <a:rPr lang="ro-RO" sz="2000" dirty="0" smtClean="0"/>
              <a:t>) 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105608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o-RO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Coduri BCH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2.1</a:t>
            </a:r>
            <a:r>
              <a:rPr lang="ro-RO" b="1" dirty="0" smtClean="0">
                <a:solidFill>
                  <a:srgbClr val="0070C0"/>
                </a:solidFill>
              </a:rPr>
              <a:t>. </a:t>
            </a:r>
            <a:r>
              <a:rPr lang="vi-VN" b="1" dirty="0">
                <a:solidFill>
                  <a:srgbClr val="0070C0"/>
                </a:solidFill>
              </a:rPr>
              <a:t>Descrierea codurilor BCH ciclice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37670" y="1124744"/>
            <a:ext cx="7578745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fie </a:t>
            </a:r>
            <a:r>
              <a:rPr lang="el-GR" sz="2000" dirty="0"/>
              <a:t>α</a:t>
            </a:r>
            <a:r>
              <a:rPr lang="ro-RO" sz="2000" dirty="0"/>
              <a:t> </a:t>
            </a:r>
            <a:r>
              <a:rPr lang="ro-RO" sz="2000" dirty="0" smtClean="0"/>
              <a:t>un </a:t>
            </a:r>
            <a:r>
              <a:rPr lang="ro-RO" sz="2000" dirty="0"/>
              <a:t>element primitiv în câmpul GF(2</a:t>
            </a:r>
            <a:r>
              <a:rPr lang="ro-RO" sz="2000" baseline="30000" dirty="0"/>
              <a:t>m</a:t>
            </a:r>
            <a:r>
              <a:rPr lang="ro-RO" sz="2000" dirty="0"/>
              <a:t>), </a:t>
            </a:r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polinomul </a:t>
            </a:r>
            <a:r>
              <a:rPr lang="ro-RO" sz="2000" dirty="0"/>
              <a:t>generator al codului BCH corector de </a:t>
            </a:r>
            <a:r>
              <a:rPr lang="ro-RO" sz="2000" b="1" i="1" dirty="0"/>
              <a:t>t</a:t>
            </a:r>
            <a:r>
              <a:rPr lang="ro-RO" sz="2000" dirty="0"/>
              <a:t> erori, cu lungimea cuvântului de cod </a:t>
            </a:r>
            <a:r>
              <a:rPr lang="ro-RO" sz="2000" b="1" i="1" dirty="0"/>
              <a:t>n = 2</a:t>
            </a:r>
            <a:r>
              <a:rPr lang="ro-RO" sz="2000" b="1" i="1" baseline="30000" dirty="0"/>
              <a:t>m</a:t>
            </a:r>
            <a:r>
              <a:rPr lang="ro-RO" sz="2000" b="1" i="1" dirty="0"/>
              <a:t>-1</a:t>
            </a:r>
            <a:r>
              <a:rPr lang="ro-RO" sz="2000" i="1" dirty="0"/>
              <a:t>, </a:t>
            </a:r>
            <a:r>
              <a:rPr lang="ro-RO" sz="2000" dirty="0"/>
              <a:t>este polinomul de grad minim în GF(2) ale cărui rădăcini sunt  </a:t>
            </a:r>
            <a:r>
              <a:rPr lang="el-GR" sz="2000" b="1" dirty="0"/>
              <a:t>α</a:t>
            </a:r>
            <a:r>
              <a:rPr lang="ro-RO" sz="2000" b="1" dirty="0"/>
              <a:t>, </a:t>
            </a:r>
            <a:r>
              <a:rPr lang="el-GR" sz="2000" b="1" dirty="0"/>
              <a:t>α</a:t>
            </a:r>
            <a:r>
              <a:rPr lang="ro-RO" sz="2000" b="1" baseline="30000" dirty="0"/>
              <a:t>2</a:t>
            </a:r>
            <a:r>
              <a:rPr lang="ro-RO" sz="2000" b="1" dirty="0"/>
              <a:t>, …, </a:t>
            </a:r>
            <a:r>
              <a:rPr lang="el-GR" sz="2000" b="1" dirty="0"/>
              <a:t>α</a:t>
            </a:r>
            <a:r>
              <a:rPr lang="ro-RO" sz="2000" b="1" baseline="30000" dirty="0"/>
              <a:t>2t</a:t>
            </a:r>
            <a:r>
              <a:rPr lang="ro-RO" sz="2000" dirty="0" smtClean="0"/>
              <a:t>:</a:t>
            </a:r>
            <a:endParaRPr lang="en-US" sz="2000" dirty="0" smtClean="0"/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endParaRPr lang="ro-RO" sz="2000" b="1" baseline="30000" dirty="0"/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endParaRPr lang="ro-RO" sz="2000" b="1" baseline="30000" dirty="0"/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b="1" baseline="30000" dirty="0"/>
              <a:t> </a:t>
            </a:r>
            <a:r>
              <a:rPr lang="ro-RO" sz="2000" b="1" dirty="0" smtClean="0"/>
              <a:t>α</a:t>
            </a:r>
            <a:r>
              <a:rPr lang="ro-RO" sz="2000" b="1" baseline="30000" dirty="0" smtClean="0"/>
              <a:t>i</a:t>
            </a:r>
            <a:r>
              <a:rPr lang="ro-RO" sz="2000" b="1" dirty="0" smtClean="0"/>
              <a:t> </a:t>
            </a:r>
            <a:r>
              <a:rPr lang="ro-RO" sz="2000" dirty="0"/>
              <a:t>şi conjugatul său sunt rădăcinile polinomului </a:t>
            </a:r>
            <a:r>
              <a:rPr lang="ro-RO" sz="2000" i="1" dirty="0"/>
              <a:t>g(X),</a:t>
            </a:r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dacă </a:t>
            </a:r>
            <a:r>
              <a:rPr lang="el-GR" sz="2000" b="1" dirty="0"/>
              <a:t>Φ</a:t>
            </a:r>
            <a:r>
              <a:rPr lang="ro-RO" sz="2000" b="1" baseline="-25000" dirty="0"/>
              <a:t>i</a:t>
            </a:r>
            <a:r>
              <a:rPr lang="ro-RO" sz="2000" b="1" dirty="0"/>
              <a:t>(X)</a:t>
            </a:r>
            <a:r>
              <a:rPr lang="ro-RO" sz="2000" dirty="0"/>
              <a:t> este polinomul minimal al elementului </a:t>
            </a:r>
            <a:r>
              <a:rPr lang="ro-RO" sz="2000" b="1" baseline="30000" dirty="0"/>
              <a:t> </a:t>
            </a:r>
            <a:r>
              <a:rPr lang="ro-RO" sz="2000" b="1" dirty="0"/>
              <a:t>α</a:t>
            </a:r>
            <a:r>
              <a:rPr lang="ro-RO" sz="2000" b="1" baseline="30000" dirty="0"/>
              <a:t>i</a:t>
            </a:r>
            <a:r>
              <a:rPr lang="ro-RO" sz="2000" dirty="0"/>
              <a:t>  atunci polinomul generator este</a:t>
            </a:r>
            <a:r>
              <a:rPr lang="ro-RO" sz="2000" dirty="0" smtClean="0"/>
              <a:t>: </a:t>
            </a:r>
            <a:endParaRPr lang="ro-RO" sz="2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78969"/>
            <a:ext cx="3744416" cy="41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130" y="4945821"/>
            <a:ext cx="64722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54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o-RO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Coduri BCH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2.1</a:t>
            </a:r>
            <a:r>
              <a:rPr lang="ro-RO" b="1" dirty="0" smtClean="0">
                <a:solidFill>
                  <a:srgbClr val="0070C0"/>
                </a:solidFill>
              </a:rPr>
              <a:t>. </a:t>
            </a:r>
            <a:r>
              <a:rPr lang="vi-VN" b="1" dirty="0">
                <a:solidFill>
                  <a:srgbClr val="0070C0"/>
                </a:solidFill>
              </a:rPr>
              <a:t>Descrierea codurilor BCH ciclice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37671" y="1148546"/>
            <a:ext cx="7578745" cy="50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o-RO" sz="2000" u="sng" dirty="0" smtClean="0"/>
              <a:t>EXEMPLUL  4</a:t>
            </a:r>
            <a:endParaRPr lang="en-US" sz="2000" u="sng" dirty="0" smtClean="0"/>
          </a:p>
          <a:p>
            <a:pPr algn="just"/>
            <a:r>
              <a:rPr lang="ro-RO" sz="2000" dirty="0" smtClean="0"/>
              <a:t>Fie </a:t>
            </a:r>
            <a:r>
              <a:rPr lang="el-GR" sz="2000" dirty="0"/>
              <a:t>α</a:t>
            </a:r>
            <a:r>
              <a:rPr lang="ro-RO" sz="2000" dirty="0"/>
              <a:t> un element primitiv câmpul  Galois GF(2</a:t>
            </a:r>
            <a:r>
              <a:rPr lang="ro-RO" sz="2000" baseline="30000" dirty="0"/>
              <a:t>4</a:t>
            </a:r>
            <a:r>
              <a:rPr lang="ro-RO" sz="2000" dirty="0"/>
              <a:t>) generat de polinomul primitiv </a:t>
            </a:r>
            <a:r>
              <a:rPr lang="ro-RO" sz="2000" i="1" dirty="0"/>
              <a:t>p</a:t>
            </a:r>
            <a:r>
              <a:rPr lang="ro-RO" sz="2000" i="1" baseline="-25000" dirty="0"/>
              <a:t>i</a:t>
            </a:r>
            <a:r>
              <a:rPr lang="ro-RO" sz="2000" i="1" dirty="0"/>
              <a:t>(X)=1+X+X</a:t>
            </a:r>
            <a:r>
              <a:rPr lang="ro-RO" sz="2000" i="1" baseline="30000" dirty="0"/>
              <a:t>4</a:t>
            </a:r>
            <a:r>
              <a:rPr lang="ro-RO" sz="2000" i="1" dirty="0"/>
              <a:t>. </a:t>
            </a:r>
            <a:r>
              <a:rPr lang="ro-RO" sz="2000" dirty="0"/>
              <a:t>(v. exemplul 2).</a:t>
            </a:r>
          </a:p>
          <a:p>
            <a:pPr algn="just"/>
            <a:r>
              <a:rPr lang="ro-RO" sz="2000" dirty="0" smtClean="0"/>
              <a:t>Polinoamele </a:t>
            </a:r>
            <a:r>
              <a:rPr lang="ro-RO" sz="2000" dirty="0"/>
              <a:t>minimale ale elementelor </a:t>
            </a:r>
            <a:r>
              <a:rPr lang="el-GR" sz="2000" b="1" dirty="0"/>
              <a:t>α</a:t>
            </a:r>
            <a:r>
              <a:rPr lang="ro-RO" sz="2000" b="1" dirty="0"/>
              <a:t>, </a:t>
            </a:r>
            <a:r>
              <a:rPr lang="el-GR" sz="2000" b="1" dirty="0"/>
              <a:t>α</a:t>
            </a:r>
            <a:r>
              <a:rPr lang="ro-RO" sz="2000" b="1" baseline="30000" dirty="0"/>
              <a:t>3</a:t>
            </a:r>
            <a:r>
              <a:rPr lang="ro-RO" sz="2000" dirty="0"/>
              <a:t> şi</a:t>
            </a:r>
            <a:r>
              <a:rPr lang="ro-RO" sz="2000" b="1" dirty="0"/>
              <a:t> </a:t>
            </a:r>
            <a:r>
              <a:rPr lang="el-GR" sz="2000" b="1" dirty="0"/>
              <a:t>α</a:t>
            </a:r>
            <a:r>
              <a:rPr lang="ro-RO" sz="2000" b="1" baseline="30000" dirty="0"/>
              <a:t>5</a:t>
            </a:r>
            <a:r>
              <a:rPr lang="ro-RO" sz="2000" baseline="30000" dirty="0"/>
              <a:t> </a:t>
            </a:r>
            <a:r>
              <a:rPr lang="ro-RO" sz="2000" dirty="0"/>
              <a:t>sunt:</a:t>
            </a:r>
          </a:p>
          <a:p>
            <a:pPr algn="just"/>
            <a:endParaRPr lang="ro-RO" sz="2000" dirty="0"/>
          </a:p>
          <a:p>
            <a:pPr algn="just"/>
            <a:endParaRPr lang="ro-RO" sz="2000" dirty="0"/>
          </a:p>
          <a:p>
            <a:pPr algn="just"/>
            <a:endParaRPr lang="ro-RO" sz="2000" dirty="0"/>
          </a:p>
          <a:p>
            <a:pPr algn="just"/>
            <a:endParaRPr lang="ro-RO" sz="2000" dirty="0"/>
          </a:p>
          <a:p>
            <a:pPr algn="just"/>
            <a:endParaRPr lang="ro-RO" sz="2000" dirty="0"/>
          </a:p>
          <a:p>
            <a:pPr algn="just"/>
            <a:r>
              <a:rPr lang="ro-RO" sz="2000" dirty="0" smtClean="0"/>
              <a:t>Polinomul </a:t>
            </a:r>
            <a:r>
              <a:rPr lang="ro-RO" sz="2000" dirty="0"/>
              <a:t>generator  al codului BCH corector de </a:t>
            </a:r>
            <a:r>
              <a:rPr lang="ro-RO" sz="2000" i="1" dirty="0"/>
              <a:t>t=2</a:t>
            </a:r>
            <a:r>
              <a:rPr lang="ro-RO" sz="2000" dirty="0"/>
              <a:t> erori şi </a:t>
            </a:r>
            <a:r>
              <a:rPr lang="ro-RO" sz="2000" i="1" dirty="0"/>
              <a:t>n = 2</a:t>
            </a:r>
            <a:r>
              <a:rPr lang="ro-RO" sz="2000" i="1" baseline="30000" dirty="0"/>
              <a:t>4</a:t>
            </a:r>
            <a:r>
              <a:rPr lang="ro-RO" sz="2000" i="1" dirty="0"/>
              <a:t>-1 = 15 </a:t>
            </a:r>
            <a:r>
              <a:rPr lang="ro-RO" sz="2000" dirty="0"/>
              <a:t>este: </a:t>
            </a:r>
          </a:p>
          <a:p>
            <a:pPr algn="just"/>
            <a:endParaRPr lang="ro-RO" sz="2000" dirty="0"/>
          </a:p>
          <a:p>
            <a:pPr algn="just"/>
            <a:endParaRPr lang="ro-RO" sz="2000" dirty="0"/>
          </a:p>
          <a:p>
            <a:pPr algn="just"/>
            <a:endParaRPr lang="en-US" sz="2000" dirty="0" smtClean="0"/>
          </a:p>
          <a:p>
            <a:pPr algn="just"/>
            <a:endParaRPr lang="ro-RO" sz="2000" dirty="0"/>
          </a:p>
          <a:p>
            <a:pPr algn="just"/>
            <a:endParaRPr lang="ro-RO" sz="300" dirty="0"/>
          </a:p>
          <a:p>
            <a:pPr algn="just"/>
            <a:r>
              <a:rPr lang="ro-RO" sz="2000" dirty="0"/>
              <a:t>	C</a:t>
            </a:r>
            <a:r>
              <a:rPr lang="ro-RO" sz="2000" baseline="-25000" dirty="0"/>
              <a:t>BCH</a:t>
            </a:r>
            <a:r>
              <a:rPr lang="ro-RO" sz="2000" dirty="0"/>
              <a:t> (n,k) = C</a:t>
            </a:r>
            <a:r>
              <a:rPr lang="ro-RO" sz="2000" baseline="-25000" dirty="0"/>
              <a:t>BCH</a:t>
            </a:r>
            <a:r>
              <a:rPr lang="ro-RO" sz="2000" dirty="0"/>
              <a:t> (15,7) ,	</a:t>
            </a:r>
            <a:r>
              <a:rPr lang="ro-RO" sz="2000" i="1" dirty="0"/>
              <a:t> d</a:t>
            </a:r>
            <a:r>
              <a:rPr lang="ro-RO" sz="2000" i="1" baseline="-25000" dirty="0"/>
              <a:t>min </a:t>
            </a:r>
            <a:r>
              <a:rPr lang="ro-RO" sz="2000" i="1" dirty="0"/>
              <a:t>≥ 5</a:t>
            </a:r>
            <a:endParaRPr lang="ro-RO"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5"/>
            <a:ext cx="357187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89408"/>
            <a:ext cx="4899918" cy="151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0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o-RO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Coduri BCH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2.1</a:t>
            </a:r>
            <a:r>
              <a:rPr lang="ro-RO" b="1" dirty="0" smtClean="0">
                <a:solidFill>
                  <a:srgbClr val="0070C0"/>
                </a:solidFill>
              </a:rPr>
              <a:t>. </a:t>
            </a:r>
            <a:r>
              <a:rPr lang="vi-VN" b="1" dirty="0">
                <a:solidFill>
                  <a:srgbClr val="0070C0"/>
                </a:solidFill>
              </a:rPr>
              <a:t>Descrierea codurilor BCH ciclice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37671" y="1240299"/>
            <a:ext cx="757874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o-RO" sz="2000" u="sng" dirty="0" smtClean="0"/>
              <a:t>EXEMPLUL  </a:t>
            </a:r>
            <a:r>
              <a:rPr lang="ro-RO" sz="2000" u="sng" dirty="0"/>
              <a:t>4</a:t>
            </a:r>
          </a:p>
          <a:p>
            <a:pPr algn="just"/>
            <a:endParaRPr lang="ro-RO" sz="2000" u="sng" dirty="0"/>
          </a:p>
          <a:p>
            <a:pPr algn="just"/>
            <a:r>
              <a:rPr lang="ro-RO" sz="2000" dirty="0" smtClean="0"/>
              <a:t>Polinomul </a:t>
            </a:r>
            <a:r>
              <a:rPr lang="ro-RO" sz="2000" dirty="0"/>
              <a:t>generator  al codului BCH corector de </a:t>
            </a:r>
            <a:r>
              <a:rPr lang="ro-RO" sz="2000" i="1" dirty="0"/>
              <a:t>t=3</a:t>
            </a:r>
            <a:r>
              <a:rPr lang="ro-RO" sz="2000" dirty="0"/>
              <a:t> erori şi </a:t>
            </a:r>
            <a:r>
              <a:rPr lang="ro-RO" sz="2000" i="1" dirty="0"/>
              <a:t>n = 2</a:t>
            </a:r>
            <a:r>
              <a:rPr lang="ro-RO" sz="2000" i="1" baseline="30000" dirty="0"/>
              <a:t>4</a:t>
            </a:r>
            <a:r>
              <a:rPr lang="ro-RO" sz="2000" i="1" dirty="0"/>
              <a:t>-1 = 15 </a:t>
            </a:r>
            <a:r>
              <a:rPr lang="ro-RO" sz="2000" dirty="0"/>
              <a:t>este: </a:t>
            </a:r>
          </a:p>
          <a:p>
            <a:pPr algn="just"/>
            <a:endParaRPr lang="ro-RO" sz="2000" dirty="0"/>
          </a:p>
          <a:p>
            <a:pPr algn="just"/>
            <a:endParaRPr lang="ro-RO" sz="2000" dirty="0"/>
          </a:p>
          <a:p>
            <a:pPr algn="just"/>
            <a:endParaRPr lang="ro-RO" sz="2000" dirty="0"/>
          </a:p>
          <a:p>
            <a:pPr algn="just"/>
            <a:endParaRPr lang="ro-RO" sz="2000" dirty="0"/>
          </a:p>
          <a:p>
            <a:pPr algn="just"/>
            <a:endParaRPr lang="ro-RO" sz="2000" dirty="0"/>
          </a:p>
          <a:p>
            <a:pPr algn="just"/>
            <a:endParaRPr lang="ro-RO" sz="2000" dirty="0"/>
          </a:p>
          <a:p>
            <a:pPr algn="just"/>
            <a:endParaRPr lang="ro-RO" sz="2000" dirty="0"/>
          </a:p>
          <a:p>
            <a:pPr algn="just"/>
            <a:r>
              <a:rPr lang="ro-RO" sz="2000" dirty="0"/>
              <a:t>	C</a:t>
            </a:r>
            <a:r>
              <a:rPr lang="ro-RO" sz="2000" baseline="-25000" dirty="0"/>
              <a:t>BCH</a:t>
            </a:r>
            <a:r>
              <a:rPr lang="ro-RO" sz="2000" dirty="0"/>
              <a:t> (n,k) = C</a:t>
            </a:r>
            <a:r>
              <a:rPr lang="ro-RO" sz="2000" baseline="-25000" dirty="0"/>
              <a:t>BCH</a:t>
            </a:r>
            <a:r>
              <a:rPr lang="ro-RO" sz="2000" dirty="0"/>
              <a:t> (15,5) ,	</a:t>
            </a:r>
            <a:r>
              <a:rPr lang="ro-RO" sz="2000" i="1" dirty="0"/>
              <a:t> </a:t>
            </a:r>
            <a:r>
              <a:rPr lang="ro-RO" sz="2000" i="1" dirty="0" err="1"/>
              <a:t>d</a:t>
            </a:r>
            <a:r>
              <a:rPr lang="ro-RO" sz="2000" i="1" baseline="-25000" dirty="0" err="1"/>
              <a:t>min</a:t>
            </a:r>
            <a:r>
              <a:rPr lang="ro-RO" sz="2000" i="1" baseline="-25000" dirty="0"/>
              <a:t> </a:t>
            </a:r>
            <a:r>
              <a:rPr lang="ro-RO" sz="2000" i="1" dirty="0"/>
              <a:t>≥ 7</a:t>
            </a:r>
            <a:endParaRPr lang="ro-RO" sz="2000" dirty="0"/>
          </a:p>
          <a:p>
            <a:pPr algn="just"/>
            <a:endParaRPr lang="ro-RO" sz="2000" u="sng" dirty="0"/>
          </a:p>
          <a:p>
            <a:pPr algn="just"/>
            <a:endParaRPr lang="ro-RO" sz="2000" dirty="0"/>
          </a:p>
          <a:p>
            <a:pPr algn="just"/>
            <a:endParaRPr lang="ro-RO"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928938"/>
            <a:ext cx="6985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25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o-RO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Coduri BCH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2.1</a:t>
            </a:r>
            <a:r>
              <a:rPr lang="ro-RO" b="1" dirty="0" smtClean="0">
                <a:solidFill>
                  <a:srgbClr val="0070C0"/>
                </a:solidFill>
              </a:rPr>
              <a:t>. </a:t>
            </a:r>
            <a:r>
              <a:rPr lang="vi-VN" b="1" dirty="0">
                <a:solidFill>
                  <a:srgbClr val="0070C0"/>
                </a:solidFill>
              </a:rPr>
              <a:t>Descrierea codurilor BCH ciclice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37671" y="1412776"/>
            <a:ext cx="7578745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sz="2000" dirty="0" smtClean="0"/>
              <a:t>Fie </a:t>
            </a:r>
            <a:r>
              <a:rPr lang="ro-RO" sz="2000" dirty="0"/>
              <a:t>codul </a:t>
            </a:r>
            <a:r>
              <a:rPr lang="ro-RO" sz="2000" i="1" dirty="0"/>
              <a:t>C</a:t>
            </a:r>
            <a:r>
              <a:rPr lang="ro-RO" sz="2000" i="1" baseline="-25000" dirty="0"/>
              <a:t>BCH</a:t>
            </a:r>
            <a:r>
              <a:rPr lang="ro-RO" sz="2000" i="1" dirty="0"/>
              <a:t> (n,k) </a:t>
            </a:r>
            <a:r>
              <a:rPr lang="ro-RO" sz="2000" dirty="0"/>
              <a:t>corector de </a:t>
            </a:r>
            <a:r>
              <a:rPr lang="ro-RO" sz="2000" i="1" dirty="0"/>
              <a:t>t </a:t>
            </a:r>
            <a:r>
              <a:rPr lang="ro-RO" sz="2000" dirty="0"/>
              <a:t> erori sau mai puţine</a:t>
            </a:r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400" i="1" dirty="0" smtClean="0"/>
              <a:t>n </a:t>
            </a:r>
            <a:r>
              <a:rPr lang="ro-RO" sz="2400" i="1" dirty="0"/>
              <a:t>= 2</a:t>
            </a:r>
            <a:r>
              <a:rPr lang="ro-RO" sz="2400" i="1" baseline="30000" dirty="0"/>
              <a:t>m</a:t>
            </a:r>
            <a:r>
              <a:rPr lang="ro-RO" sz="2400" i="1" dirty="0"/>
              <a:t>-1 </a:t>
            </a:r>
            <a:r>
              <a:rPr lang="ro-RO" sz="2000" dirty="0"/>
              <a:t>lungimea cuvântului de cod	</a:t>
            </a:r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orice </a:t>
            </a:r>
            <a:r>
              <a:rPr lang="ro-RO" sz="2000" dirty="0"/>
              <a:t>polinom al codului </a:t>
            </a:r>
            <a:r>
              <a:rPr lang="ro-RO" sz="2000" i="1" dirty="0"/>
              <a:t>C</a:t>
            </a:r>
            <a:r>
              <a:rPr lang="ro-RO" sz="2000" i="1" baseline="-25000" dirty="0"/>
              <a:t>BCH</a:t>
            </a:r>
            <a:r>
              <a:rPr lang="ro-RO" sz="2000" i="1" dirty="0"/>
              <a:t> (n,k) </a:t>
            </a:r>
            <a:r>
              <a:rPr lang="ro-RO" sz="2000" dirty="0"/>
              <a:t>va avea ca rădăcini  elementele </a:t>
            </a:r>
            <a:r>
              <a:rPr lang="el-GR" sz="2000" b="1" dirty="0"/>
              <a:t>α</a:t>
            </a:r>
            <a:r>
              <a:rPr lang="ro-RO" sz="2000" b="1" dirty="0"/>
              <a:t>, </a:t>
            </a:r>
            <a:r>
              <a:rPr lang="el-GR" sz="2000" b="1" dirty="0"/>
              <a:t>α</a:t>
            </a:r>
            <a:r>
              <a:rPr lang="ro-RO" sz="2000" b="1" baseline="30000" dirty="0"/>
              <a:t>2</a:t>
            </a:r>
            <a:r>
              <a:rPr lang="ro-RO" sz="2000" b="1" dirty="0"/>
              <a:t>, …, </a:t>
            </a:r>
            <a:r>
              <a:rPr lang="el-GR" sz="2000" b="1" dirty="0"/>
              <a:t>α</a:t>
            </a:r>
            <a:r>
              <a:rPr lang="ro-RO" sz="2000" b="1" baseline="30000" dirty="0"/>
              <a:t>2t</a:t>
            </a:r>
            <a:r>
              <a:rPr lang="ro-RO" sz="2000" dirty="0"/>
              <a:t> şi elementele  conjugatele.</a:t>
            </a:r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cuvântul </a:t>
            </a:r>
            <a:r>
              <a:rPr lang="ro-RO" sz="2000" dirty="0"/>
              <a:t>de cod al codului </a:t>
            </a:r>
            <a:r>
              <a:rPr lang="ro-RO" sz="2000" i="1" dirty="0"/>
              <a:t>C</a:t>
            </a:r>
            <a:r>
              <a:rPr lang="ro-RO" sz="2000" i="1" baseline="-25000" dirty="0"/>
              <a:t>BCH</a:t>
            </a:r>
            <a:r>
              <a:rPr lang="ro-RO" sz="2000" i="1" dirty="0"/>
              <a:t> (n,k) </a:t>
            </a:r>
            <a:r>
              <a:rPr lang="ro-RO" sz="2000" dirty="0"/>
              <a:t>reprezentat sub formă polinomială este: </a:t>
            </a:r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elementul </a:t>
            </a:r>
            <a:r>
              <a:rPr lang="ro-RO" sz="2000" dirty="0"/>
              <a:t>primitiv </a:t>
            </a:r>
            <a:r>
              <a:rPr lang="el-GR" sz="2000" b="1" dirty="0"/>
              <a:t>α</a:t>
            </a:r>
            <a:r>
              <a:rPr lang="ro-RO" sz="2000" b="1" baseline="30000" dirty="0"/>
              <a:t>i  </a:t>
            </a:r>
            <a:r>
              <a:rPr lang="ro-RO" sz="2000" dirty="0"/>
              <a:t>este  rădăcină a polinomului  </a:t>
            </a:r>
            <a:r>
              <a:rPr lang="ro-RO" sz="2000" i="1" dirty="0"/>
              <a:t>c(X).</a:t>
            </a:r>
          </a:p>
          <a:p>
            <a:pPr algn="just">
              <a:lnSpc>
                <a:spcPct val="150000"/>
              </a:lnSpc>
            </a:pPr>
            <a:endParaRPr lang="ro-RO"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293096"/>
            <a:ext cx="42862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3" y="5333569"/>
            <a:ext cx="51800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71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o-RO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Coduri BCH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2.1</a:t>
            </a:r>
            <a:r>
              <a:rPr lang="ro-RO" b="1" dirty="0" smtClean="0">
                <a:solidFill>
                  <a:srgbClr val="0070C0"/>
                </a:solidFill>
              </a:rPr>
              <a:t>. </a:t>
            </a:r>
            <a:r>
              <a:rPr lang="vi-VN" b="1" dirty="0">
                <a:solidFill>
                  <a:srgbClr val="0070C0"/>
                </a:solidFill>
              </a:rPr>
              <a:t>Descrierea codurilor BCH ciclice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14313" y="1580594"/>
            <a:ext cx="810210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000" dirty="0" smtClean="0"/>
              <a:t>S</a:t>
            </a:r>
            <a:r>
              <a:rPr lang="ro-RO" sz="2000" dirty="0" err="1" smtClean="0"/>
              <a:t>ub</a:t>
            </a:r>
            <a:r>
              <a:rPr lang="ro-RO" sz="2000" dirty="0" smtClean="0"/>
              <a:t> formă  matriceală relaţia anterioară se exprimă: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en-US" sz="2000" dirty="0" smtClean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8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000" dirty="0"/>
              <a:t>P</a:t>
            </a:r>
            <a:r>
              <a:rPr lang="ro-RO" sz="2000" dirty="0" err="1" smtClean="0"/>
              <a:t>rodusul</a:t>
            </a:r>
            <a:r>
              <a:rPr lang="ro-RO" sz="2000" dirty="0" smtClean="0"/>
              <a:t> </a:t>
            </a:r>
            <a:r>
              <a:rPr lang="ro-RO" sz="2000" dirty="0"/>
              <a:t>scalar dintre cuvântul de cod                       	          </a:t>
            </a:r>
            <a:r>
              <a:rPr lang="en-US" sz="2000" dirty="0" smtClean="0"/>
              <a:t>  </a:t>
            </a:r>
            <a:r>
              <a:rPr lang="ro-RO" sz="2000" dirty="0" smtClean="0"/>
              <a:t>ş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ro-RO" sz="2000" dirty="0" smtClean="0"/>
              <a:t>vectorul </a:t>
            </a:r>
            <a:r>
              <a:rPr lang="ro-RO" sz="2000" dirty="0"/>
              <a:t>rădăcinilor                                       este egal cu zero. 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b="1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067" y="2047230"/>
            <a:ext cx="3786188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82095"/>
            <a:ext cx="23780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671" y="4511973"/>
            <a:ext cx="25114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30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o-RO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Coduri BCH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2.1</a:t>
            </a:r>
            <a:r>
              <a:rPr lang="ro-RO" b="1" dirty="0" smtClean="0">
                <a:solidFill>
                  <a:srgbClr val="0070C0"/>
                </a:solidFill>
              </a:rPr>
              <a:t>. </a:t>
            </a:r>
            <a:r>
              <a:rPr lang="vi-VN" b="1" dirty="0">
                <a:solidFill>
                  <a:srgbClr val="0070C0"/>
                </a:solidFill>
              </a:rPr>
              <a:t>Descrierea codurilor BCH ciclice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94" y="1973906"/>
            <a:ext cx="6897577" cy="28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69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o-RO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Coduri BCH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2.1</a:t>
            </a:r>
            <a:r>
              <a:rPr lang="ro-RO" b="1" dirty="0" smtClean="0">
                <a:solidFill>
                  <a:srgbClr val="0070C0"/>
                </a:solidFill>
              </a:rPr>
              <a:t>. </a:t>
            </a:r>
            <a:r>
              <a:rPr lang="vi-VN" b="1" dirty="0">
                <a:solidFill>
                  <a:srgbClr val="0070C0"/>
                </a:solidFill>
              </a:rPr>
              <a:t>Descrierea codurilor BCH ciclice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37671" y="1844824"/>
            <a:ext cx="7578745" cy="358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 smtClean="0"/>
              <a:t>Dacă </a:t>
            </a:r>
            <a:r>
              <a:rPr lang="ro-RO" sz="2200" dirty="0"/>
              <a:t>c este un cuvânt de cod, atunci:</a:t>
            </a:r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 smtClean="0"/>
              <a:t>Dacă </a:t>
            </a:r>
            <a:r>
              <a:rPr lang="ro-RO" sz="2200" dirty="0"/>
              <a:t>pentru anumite valori ale lui </a:t>
            </a:r>
            <a:r>
              <a:rPr lang="ro-RO" sz="2200" i="1" dirty="0"/>
              <a:t>i</a:t>
            </a:r>
            <a:r>
              <a:rPr lang="ro-RO" sz="2200" dirty="0"/>
              <a:t> şi </a:t>
            </a:r>
            <a:r>
              <a:rPr lang="ro-RO" sz="2200" i="1" dirty="0"/>
              <a:t>j</a:t>
            </a:r>
            <a:r>
              <a:rPr lang="ro-RO" sz="2200" dirty="0"/>
              <a:t>, </a:t>
            </a:r>
            <a:r>
              <a:rPr lang="el-GR" sz="2200" b="1" i="1" dirty="0"/>
              <a:t>α</a:t>
            </a:r>
            <a:r>
              <a:rPr lang="ro-RO" sz="2200" b="1" i="1" baseline="30000" dirty="0"/>
              <a:t>j</a:t>
            </a:r>
            <a:r>
              <a:rPr lang="ro-RO" sz="2200" baseline="30000" dirty="0"/>
              <a:t>  </a:t>
            </a:r>
            <a:r>
              <a:rPr lang="ro-RO" sz="2200" dirty="0"/>
              <a:t>este conjugatul lui </a:t>
            </a:r>
            <a:r>
              <a:rPr lang="el-GR" sz="2200" b="1" i="1" dirty="0"/>
              <a:t>α</a:t>
            </a:r>
            <a:r>
              <a:rPr lang="ro-RO" sz="2200" b="1" i="1" baseline="30000" dirty="0"/>
              <a:t>i</a:t>
            </a:r>
            <a:r>
              <a:rPr lang="ro-RO" sz="2200" dirty="0"/>
              <a:t>, atunci c(</a:t>
            </a:r>
            <a:r>
              <a:rPr lang="el-GR" sz="2200" b="1" i="1" dirty="0"/>
              <a:t>α</a:t>
            </a:r>
            <a:r>
              <a:rPr lang="ro-RO" sz="2200" b="1" i="1" baseline="30000" dirty="0"/>
              <a:t>j</a:t>
            </a:r>
            <a:r>
              <a:rPr lang="ro-RO" sz="2200" dirty="0"/>
              <a:t>)=0.</a:t>
            </a:r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 smtClean="0"/>
              <a:t>Produsul </a:t>
            </a:r>
            <a:r>
              <a:rPr lang="ro-RO" sz="2200" dirty="0"/>
              <a:t>dintre                                          </a:t>
            </a:r>
            <a:r>
              <a:rPr lang="en-US" sz="2200" dirty="0"/>
              <a:t> </a:t>
            </a:r>
            <a:r>
              <a:rPr lang="ro-RO" sz="2200" dirty="0" smtClean="0"/>
              <a:t>cu </a:t>
            </a:r>
            <a:r>
              <a:rPr lang="ro-RO" sz="2200" dirty="0"/>
              <a:t>rândul </a:t>
            </a:r>
            <a:r>
              <a:rPr lang="ro-RO" sz="2200" i="1" dirty="0"/>
              <a:t>i</a:t>
            </a:r>
            <a:r>
              <a:rPr lang="ro-RO" sz="2200" dirty="0"/>
              <a:t> al matricei H este 0. </a:t>
            </a:r>
            <a:endParaRPr lang="en-US" sz="2200" dirty="0" smtClean="0"/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 smtClean="0"/>
              <a:t>Rezultă că </a:t>
            </a:r>
            <a:r>
              <a:rPr lang="ro-RO" sz="2200" dirty="0"/>
              <a:t>unele rânduri ale matricei H pot fi omise. </a:t>
            </a:r>
            <a:endParaRPr lang="en-US" sz="2200" dirty="0" smtClean="0"/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 smtClean="0"/>
              <a:t>Matricea </a:t>
            </a:r>
            <a:r>
              <a:rPr lang="ro-RO" sz="2200" dirty="0"/>
              <a:t>H devine: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553" y="1988840"/>
            <a:ext cx="1920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45" y="3506816"/>
            <a:ext cx="30289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5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o-RO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Câmpuri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Galois GF(q)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rgbClr val="0070C0"/>
                </a:solidFill>
              </a:rPr>
              <a:t>1.</a:t>
            </a:r>
            <a:r>
              <a:rPr lang="en-US" b="1" dirty="0">
                <a:solidFill>
                  <a:srgbClr val="0070C0"/>
                </a:solidFill>
              </a:rPr>
              <a:t>2</a:t>
            </a:r>
            <a:r>
              <a:rPr lang="ro-RO" b="1" dirty="0" smtClean="0">
                <a:solidFill>
                  <a:srgbClr val="0070C0"/>
                </a:solidFill>
              </a:rPr>
              <a:t>. </a:t>
            </a:r>
            <a:r>
              <a:rPr lang="ro-RO" b="1" dirty="0">
                <a:solidFill>
                  <a:srgbClr val="0070C0"/>
                </a:solidFill>
              </a:rPr>
              <a:t>Polinoame în câmp </a:t>
            </a:r>
            <a:r>
              <a:rPr lang="ro-RO" b="1" dirty="0" smtClean="0">
                <a:solidFill>
                  <a:srgbClr val="0070C0"/>
                </a:solidFill>
              </a:rPr>
              <a:t>binar</a:t>
            </a:r>
            <a:endParaRPr lang="ro-RO" b="1" dirty="0">
              <a:solidFill>
                <a:srgbClr val="0070C0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37671" y="1124744"/>
            <a:ext cx="7578745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Cele </a:t>
            </a:r>
            <a:r>
              <a:rPr lang="ro-RO" sz="2000" dirty="0"/>
              <a:t>mai cunoscute câmpuri binare sunt câmpurile extinse ale câmpului GF(2), cunoscute şi sub denumirea GF(2</a:t>
            </a:r>
            <a:r>
              <a:rPr lang="ro-RO" sz="2000" baseline="30000" dirty="0"/>
              <a:t>m</a:t>
            </a:r>
            <a:r>
              <a:rPr lang="ro-RO" sz="2000" dirty="0"/>
              <a:t>);</a:t>
            </a:r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Aritmetica </a:t>
            </a:r>
            <a:r>
              <a:rPr lang="ro-RO" sz="2000" dirty="0"/>
              <a:t>binară utilizează operaţiile de adunare şi înmulţire modulo 2,</a:t>
            </a:r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Un </a:t>
            </a:r>
            <a:r>
              <a:rPr lang="ro-RO" sz="2000" dirty="0"/>
              <a:t>polinom f(X) definit într-un câmp GF(2) este de forma:</a:t>
            </a:r>
          </a:p>
          <a:p>
            <a:pPr algn="just">
              <a:lnSpc>
                <a:spcPct val="150000"/>
              </a:lnSpc>
              <a:buClr>
                <a:srgbClr val="0070C0"/>
              </a:buClr>
            </a:pPr>
            <a:r>
              <a:rPr lang="ro-RO" sz="2000" dirty="0"/>
              <a:t>						</a:t>
            </a:r>
            <a:r>
              <a:rPr lang="ro-RO" sz="2000" i="1" dirty="0" smtClean="0"/>
              <a:t>f</a:t>
            </a:r>
            <a:r>
              <a:rPr lang="ro-RO" sz="2000" i="1" baseline="-25000" dirty="0" smtClean="0"/>
              <a:t>i </a:t>
            </a:r>
            <a:r>
              <a:rPr lang="ro-RO" sz="2000" i="1" dirty="0"/>
              <a:t>= 0 </a:t>
            </a:r>
            <a:r>
              <a:rPr lang="ro-RO" sz="2000" dirty="0"/>
              <a:t>sau </a:t>
            </a:r>
            <a:r>
              <a:rPr lang="ro-RO" sz="2000" i="1" dirty="0"/>
              <a:t>1</a:t>
            </a:r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Există</a:t>
            </a:r>
            <a:r>
              <a:rPr lang="ro-RO" sz="2000" i="1" dirty="0" smtClean="0"/>
              <a:t> </a:t>
            </a:r>
            <a:r>
              <a:rPr lang="ro-RO" sz="2000" i="1" dirty="0"/>
              <a:t>2</a:t>
            </a:r>
            <a:r>
              <a:rPr lang="ro-RO" sz="2000" i="1" baseline="30000" dirty="0"/>
              <a:t>n</a:t>
            </a:r>
            <a:r>
              <a:rPr lang="ro-RO" sz="2000" i="1" dirty="0"/>
              <a:t> </a:t>
            </a:r>
            <a:r>
              <a:rPr lang="ro-RO" sz="2000" dirty="0"/>
              <a:t>polinoame de grad </a:t>
            </a:r>
            <a:r>
              <a:rPr lang="ro-RO" sz="2000" i="1" dirty="0"/>
              <a:t>n</a:t>
            </a:r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Un </a:t>
            </a:r>
            <a:r>
              <a:rPr lang="ro-RO" sz="2000" dirty="0"/>
              <a:t>element,</a:t>
            </a:r>
            <a:r>
              <a:rPr lang="el-GR" sz="2000" i="1" dirty="0"/>
              <a:t> α</a:t>
            </a:r>
            <a:r>
              <a:rPr lang="ro-RO" sz="2000" i="1" dirty="0"/>
              <a:t>,</a:t>
            </a:r>
            <a:r>
              <a:rPr lang="ro-RO" sz="2000" dirty="0"/>
              <a:t> al câmpului este zero sau rădăcină a polinomului </a:t>
            </a:r>
            <a:r>
              <a:rPr lang="ro-RO" sz="2000" i="1" dirty="0"/>
              <a:t>f(X) </a:t>
            </a:r>
            <a:r>
              <a:rPr lang="ro-RO" sz="2000" dirty="0"/>
              <a:t>dacă </a:t>
            </a:r>
            <a:r>
              <a:rPr lang="ro-RO" sz="2000" i="1" dirty="0"/>
              <a:t>f(</a:t>
            </a:r>
            <a:r>
              <a:rPr lang="el-GR" sz="2000" i="1" dirty="0"/>
              <a:t>α</a:t>
            </a:r>
            <a:r>
              <a:rPr lang="ro-RO" sz="2000" i="1" dirty="0"/>
              <a:t>) = 0</a:t>
            </a:r>
            <a:r>
              <a:rPr lang="ro-RO" sz="2000" dirty="0"/>
              <a:t>. Dacă </a:t>
            </a:r>
            <a:r>
              <a:rPr lang="el-GR" sz="2000" i="1" dirty="0"/>
              <a:t>α</a:t>
            </a:r>
            <a:r>
              <a:rPr lang="ro-RO" sz="2000" i="1" dirty="0"/>
              <a:t> </a:t>
            </a:r>
            <a:r>
              <a:rPr lang="ro-RO" sz="2000" dirty="0"/>
              <a:t>este rădăcină a polinomului </a:t>
            </a:r>
            <a:r>
              <a:rPr lang="ro-RO" sz="2000" i="1" dirty="0"/>
              <a:t>f(X),</a:t>
            </a:r>
            <a:r>
              <a:rPr lang="ro-RO" sz="2000" dirty="0"/>
              <a:t> rezultă că </a:t>
            </a:r>
            <a:r>
              <a:rPr lang="ro-RO" sz="2000" i="1" dirty="0"/>
              <a:t>X-</a:t>
            </a:r>
            <a:r>
              <a:rPr lang="el-GR" sz="2000" i="1" dirty="0"/>
              <a:t> α</a:t>
            </a:r>
            <a:r>
              <a:rPr lang="ro-RO" sz="2000" dirty="0"/>
              <a:t> este un factor al polinomului </a:t>
            </a:r>
            <a:r>
              <a:rPr lang="ro-RO" sz="2000" i="1" dirty="0"/>
              <a:t>f(X).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42148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9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o-RO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Coduri BCH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2.1</a:t>
            </a:r>
            <a:r>
              <a:rPr lang="ro-RO" b="1" dirty="0" smtClean="0">
                <a:solidFill>
                  <a:srgbClr val="0070C0"/>
                </a:solidFill>
              </a:rPr>
              <a:t>. </a:t>
            </a:r>
            <a:r>
              <a:rPr lang="vi-VN" b="1" dirty="0">
                <a:solidFill>
                  <a:srgbClr val="0070C0"/>
                </a:solidFill>
              </a:rPr>
              <a:t>Descrierea codurilor BCH ciclice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37670" y="1556792"/>
            <a:ext cx="7578745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/>
              <a:t>Matricea H devine</a:t>
            </a:r>
            <a:r>
              <a:rPr lang="ro-RO" sz="2000" dirty="0" smtClean="0"/>
              <a:t>: </a:t>
            </a:r>
            <a:endParaRPr lang="ro-RO" sz="20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71" y="2420888"/>
            <a:ext cx="7686675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5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4479634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just"/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pPr algn="just"/>
            <a:fld id="{61C57487-DEE2-4C0E-ADED-8B4DFDDA975B}" type="slidenum">
              <a:rPr lang="en-US" smtClean="0"/>
              <a:pPr algn="just"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o-RO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Coduri BCH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2.1</a:t>
            </a:r>
            <a:r>
              <a:rPr lang="ro-RO" b="1" dirty="0" smtClean="0">
                <a:solidFill>
                  <a:srgbClr val="0070C0"/>
                </a:solidFill>
              </a:rPr>
              <a:t>. </a:t>
            </a:r>
            <a:r>
              <a:rPr lang="vi-VN" b="1" dirty="0">
                <a:solidFill>
                  <a:srgbClr val="0070C0"/>
                </a:solidFill>
              </a:rPr>
              <a:t>Descrierea codurilor BCH ciclice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37671" y="1110223"/>
            <a:ext cx="757874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o-RO" sz="2000" u="sng" dirty="0" smtClean="0"/>
              <a:t>EXEMPLUL  </a:t>
            </a:r>
            <a:r>
              <a:rPr lang="ro-RO" sz="2000" u="sng" dirty="0"/>
              <a:t>5</a:t>
            </a:r>
            <a:endParaRPr lang="ro-RO" sz="2000" dirty="0"/>
          </a:p>
          <a:p>
            <a:pPr algn="just"/>
            <a:endParaRPr lang="ro-RO" sz="2000" dirty="0"/>
          </a:p>
          <a:p>
            <a:pPr algn="just"/>
            <a:r>
              <a:rPr lang="ro-RO" sz="2000" dirty="0" smtClean="0"/>
              <a:t>Fie </a:t>
            </a:r>
            <a:r>
              <a:rPr lang="ro-RO" sz="2000" dirty="0"/>
              <a:t>codul binar BCH, </a:t>
            </a:r>
            <a:r>
              <a:rPr lang="ro-RO" sz="2000" dirty="0" smtClean="0"/>
              <a:t>C</a:t>
            </a:r>
            <a:r>
              <a:rPr lang="ro-RO" sz="2000" baseline="-25000" dirty="0" smtClean="0"/>
              <a:t>BCH</a:t>
            </a:r>
            <a:r>
              <a:rPr lang="ro-RO" sz="2000" dirty="0" smtClean="0"/>
              <a:t>(15,7</a:t>
            </a:r>
            <a:r>
              <a:rPr lang="ro-RO" sz="2000" dirty="0"/>
              <a:t>) de lungime </a:t>
            </a:r>
            <a:r>
              <a:rPr lang="ro-RO" sz="2000" i="1" dirty="0"/>
              <a:t>n = 2</a:t>
            </a:r>
            <a:r>
              <a:rPr lang="ro-RO" sz="2000" i="1" baseline="30000" dirty="0"/>
              <a:t>4</a:t>
            </a:r>
            <a:r>
              <a:rPr lang="ro-RO" sz="2000" i="1" dirty="0"/>
              <a:t>-1 = 15</a:t>
            </a:r>
            <a:r>
              <a:rPr lang="ro-RO" sz="2000" dirty="0"/>
              <a:t> , corector de </a:t>
            </a:r>
            <a:r>
              <a:rPr lang="ro-RO" sz="2000" i="1" dirty="0"/>
              <a:t>t=2</a:t>
            </a:r>
            <a:r>
              <a:rPr lang="ro-RO" sz="2000" dirty="0"/>
              <a:t> erori sau mai puţine şi </a:t>
            </a:r>
            <a:r>
              <a:rPr lang="el-GR" sz="2000" dirty="0"/>
              <a:t>α</a:t>
            </a:r>
            <a:r>
              <a:rPr lang="ro-RO" sz="2000" dirty="0"/>
              <a:t> un element primitiv câmpul  Galois GF(2</a:t>
            </a:r>
            <a:r>
              <a:rPr lang="ro-RO" sz="2000" baseline="30000" dirty="0"/>
              <a:t>4</a:t>
            </a:r>
            <a:r>
              <a:rPr lang="ro-RO" sz="2000" dirty="0"/>
              <a:t>) generat de polinomul primitiv </a:t>
            </a:r>
            <a:r>
              <a:rPr lang="ro-RO" sz="2000" i="1" dirty="0"/>
              <a:t>p</a:t>
            </a:r>
            <a:r>
              <a:rPr lang="ro-RO" sz="2000" i="1" baseline="-25000" dirty="0"/>
              <a:t>i</a:t>
            </a:r>
            <a:r>
              <a:rPr lang="ro-RO" sz="2000" i="1" dirty="0"/>
              <a:t>(X)=1+X+X</a:t>
            </a:r>
            <a:r>
              <a:rPr lang="ro-RO" sz="2000" i="1" baseline="30000" dirty="0"/>
              <a:t>4</a:t>
            </a:r>
            <a:r>
              <a:rPr lang="ro-RO" sz="2000" i="1" dirty="0"/>
              <a:t>. </a:t>
            </a:r>
            <a:r>
              <a:rPr lang="ro-RO" sz="2000" i="1" dirty="0" smtClean="0"/>
              <a:t> </a:t>
            </a:r>
            <a:r>
              <a:rPr lang="ro-RO" sz="2000" dirty="0" smtClean="0"/>
              <a:t>(</a:t>
            </a:r>
            <a:r>
              <a:rPr lang="ro-RO" sz="2000" dirty="0"/>
              <a:t>v. exemplul 2).</a:t>
            </a:r>
          </a:p>
          <a:p>
            <a:pPr algn="just"/>
            <a:r>
              <a:rPr lang="ro-RO" sz="2000" dirty="0"/>
              <a:t>	</a:t>
            </a:r>
            <a:endParaRPr lang="ro-RO" sz="2000" dirty="0" smtClean="0"/>
          </a:p>
          <a:p>
            <a:pPr algn="just"/>
            <a:endParaRPr lang="ro-RO" sz="2000" dirty="0"/>
          </a:p>
          <a:p>
            <a:pPr algn="just"/>
            <a:r>
              <a:rPr lang="ro-RO" sz="2000" dirty="0" smtClean="0"/>
              <a:t>Matricea </a:t>
            </a:r>
            <a:r>
              <a:rPr lang="ro-RO" sz="2000" dirty="0"/>
              <a:t>de control a parităţii, </a:t>
            </a:r>
            <a:r>
              <a:rPr lang="ro-RO" sz="2000" b="1" i="1" dirty="0"/>
              <a:t>H</a:t>
            </a:r>
            <a:r>
              <a:rPr lang="ro-RO" sz="2000" dirty="0"/>
              <a:t>, se poate scrie: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4410050"/>
            <a:ext cx="9142413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52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o-RO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Coduri BCH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2.1</a:t>
            </a:r>
            <a:r>
              <a:rPr lang="ro-RO" b="1" dirty="0" smtClean="0">
                <a:solidFill>
                  <a:srgbClr val="0070C0"/>
                </a:solidFill>
              </a:rPr>
              <a:t>. </a:t>
            </a:r>
            <a:r>
              <a:rPr lang="vi-VN" b="1" dirty="0">
                <a:solidFill>
                  <a:srgbClr val="0070C0"/>
                </a:solidFill>
              </a:rPr>
              <a:t>Descrierea codurilor BCH ciclice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37670" y="1556792"/>
            <a:ext cx="7578745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 </a:t>
            </a:r>
            <a:endParaRPr lang="ro-RO" sz="2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412776"/>
            <a:ext cx="91471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42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o-RO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Coduri BCH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2.</a:t>
            </a:r>
            <a:r>
              <a:rPr lang="ro-RO" b="1" dirty="0" smtClean="0">
                <a:solidFill>
                  <a:srgbClr val="0070C0"/>
                </a:solidFill>
              </a:rPr>
              <a:t>2. </a:t>
            </a:r>
            <a:r>
              <a:rPr lang="vi-VN" b="1" dirty="0">
                <a:solidFill>
                  <a:srgbClr val="0070C0"/>
                </a:solidFill>
              </a:rPr>
              <a:t>Decodarea codurilor BCH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87814" y="1250107"/>
            <a:ext cx="7599659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7472" lvl="1" indent="-347472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Fie:</a:t>
            </a:r>
          </a:p>
          <a:p>
            <a:pPr lvl="1" algn="just"/>
            <a:endParaRPr lang="ro-RO" sz="2000" dirty="0"/>
          </a:p>
          <a:p>
            <a:pPr lvl="4" algn="just"/>
            <a:r>
              <a:rPr lang="ro-RO" sz="2000" dirty="0" smtClean="0"/>
              <a:t>r(X</a:t>
            </a:r>
            <a:r>
              <a:rPr lang="ro-RO" sz="2000" dirty="0"/>
              <a:t>) – cuvântul recepţionat</a:t>
            </a:r>
          </a:p>
          <a:p>
            <a:pPr lvl="4" algn="just"/>
            <a:r>
              <a:rPr lang="ro-RO" sz="2000" dirty="0"/>
              <a:t>c(X) – cuvântul de cod</a:t>
            </a:r>
          </a:p>
          <a:p>
            <a:pPr lvl="4" algn="just"/>
            <a:r>
              <a:rPr lang="ro-RO" sz="2000" dirty="0"/>
              <a:t>e(X) – eroarea apărută în timpul </a:t>
            </a:r>
            <a:r>
              <a:rPr lang="ro-RO" sz="2000" dirty="0" smtClean="0"/>
              <a:t>transmisiei</a:t>
            </a:r>
          </a:p>
          <a:p>
            <a:pPr lvl="4" algn="just"/>
            <a:endParaRPr lang="ro-RO" sz="20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Vectorul </a:t>
            </a:r>
            <a:r>
              <a:rPr lang="ro-RO" sz="2000" dirty="0"/>
              <a:t>sindrom reprezintă rezultatul verificării cuvântului recepţionat; conţine date (informaţie) despre poziţia şi numărul erorilor din cuvântul recepţionat. 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/>
              <a:t>Rezultă: </a:t>
            </a:r>
          </a:p>
          <a:p>
            <a:pPr algn="just">
              <a:buClr>
                <a:srgbClr val="0070C0"/>
              </a:buClr>
            </a:pPr>
            <a:r>
              <a:rPr lang="ro-RO" sz="2000" dirty="0"/>
              <a:t>	  vectorul sindrom pentru decodarea codurilor </a:t>
            </a:r>
            <a:r>
              <a:rPr lang="ro-RO" sz="2000" dirty="0" smtClean="0"/>
              <a:t>BCH:</a:t>
            </a:r>
            <a:endParaRPr lang="ro-RO"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50107"/>
            <a:ext cx="29987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68" y="4077072"/>
            <a:ext cx="66611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68" y="5643562"/>
            <a:ext cx="40719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73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o-RO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Coduri BCH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2.</a:t>
            </a:r>
            <a:r>
              <a:rPr lang="ro-RO" b="1" dirty="0" smtClean="0">
                <a:solidFill>
                  <a:srgbClr val="0070C0"/>
                </a:solidFill>
              </a:rPr>
              <a:t>2. </a:t>
            </a:r>
            <a:r>
              <a:rPr lang="vi-VN" b="1" dirty="0">
                <a:solidFill>
                  <a:srgbClr val="0070C0"/>
                </a:solidFill>
              </a:rPr>
              <a:t>Decodarea codurilor BCH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37670" y="1556792"/>
            <a:ext cx="757874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Vectorul </a:t>
            </a:r>
            <a:r>
              <a:rPr lang="ro-RO" sz="2000" dirty="0"/>
              <a:t>sindrom pentru decodarea codurilor BCH</a:t>
            </a:r>
            <a:r>
              <a:rPr lang="ro-RO" sz="2000" dirty="0" smtClean="0"/>
              <a:t>:</a:t>
            </a:r>
          </a:p>
          <a:p>
            <a:pPr marL="342900" lvl="1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lvl="1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lvl="1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Se </a:t>
            </a:r>
            <a:r>
              <a:rPr lang="ro-RO" sz="2000" dirty="0"/>
              <a:t>obţine următorul set de ecuaţii:</a:t>
            </a:r>
          </a:p>
          <a:p>
            <a:pPr marL="0" lvl="1" algn="just">
              <a:lnSpc>
                <a:spcPct val="150000"/>
              </a:lnSpc>
              <a:buClr>
                <a:srgbClr val="0070C0"/>
              </a:buClr>
            </a:pPr>
            <a:endParaRPr lang="ro-RO" sz="20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753" y="2284859"/>
            <a:ext cx="47434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753" y="3957449"/>
            <a:ext cx="699928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o-RO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Coduri BCH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2.</a:t>
            </a:r>
            <a:r>
              <a:rPr lang="ro-RO" b="1" dirty="0" smtClean="0">
                <a:solidFill>
                  <a:srgbClr val="0070C0"/>
                </a:solidFill>
              </a:rPr>
              <a:t>2. </a:t>
            </a:r>
            <a:r>
              <a:rPr lang="vi-VN" b="1" dirty="0">
                <a:solidFill>
                  <a:srgbClr val="0070C0"/>
                </a:solidFill>
              </a:rPr>
              <a:t>Decodarea codurilor BCH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37671" y="1268760"/>
            <a:ext cx="7578746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o-RO" sz="2000" u="sng" dirty="0" smtClean="0"/>
              <a:t>EXEMPLUL  </a:t>
            </a:r>
            <a:r>
              <a:rPr lang="ro-RO" sz="2000" u="sng" dirty="0"/>
              <a:t>6</a:t>
            </a:r>
          </a:p>
          <a:p>
            <a:pPr algn="just"/>
            <a:r>
              <a:rPr lang="ro-RO" sz="2000" dirty="0"/>
              <a:t>	</a:t>
            </a:r>
            <a:endParaRPr lang="ro-RO" sz="2000" dirty="0" smtClean="0"/>
          </a:p>
          <a:p>
            <a:pPr algn="just"/>
            <a:r>
              <a:rPr lang="ro-RO" sz="2000" dirty="0" smtClean="0"/>
              <a:t>Fie </a:t>
            </a:r>
            <a:r>
              <a:rPr lang="ro-RO" sz="2000" dirty="0"/>
              <a:t>codul binar BCH, C</a:t>
            </a:r>
            <a:r>
              <a:rPr lang="ro-RO" sz="2000" baseline="-25000" dirty="0"/>
              <a:t>BCH</a:t>
            </a:r>
            <a:r>
              <a:rPr lang="ro-RO" sz="2000" dirty="0"/>
              <a:t> (15,7) de lungime </a:t>
            </a:r>
            <a:r>
              <a:rPr lang="ro-RO" sz="2000" i="1" dirty="0"/>
              <a:t>n = 2</a:t>
            </a:r>
            <a:r>
              <a:rPr lang="ro-RO" sz="2000" i="1" baseline="30000" dirty="0"/>
              <a:t>4</a:t>
            </a:r>
            <a:r>
              <a:rPr lang="ro-RO" sz="2000" i="1" dirty="0"/>
              <a:t>-1 = 15</a:t>
            </a:r>
            <a:r>
              <a:rPr lang="ro-RO" sz="2000" dirty="0"/>
              <a:t> , corector de </a:t>
            </a:r>
            <a:r>
              <a:rPr lang="ro-RO" sz="2000" i="1" dirty="0"/>
              <a:t>t=2</a:t>
            </a:r>
            <a:r>
              <a:rPr lang="ro-RO" sz="2000" dirty="0"/>
              <a:t> erori sau mai puţine. Vectorul recepţionat este de forma </a:t>
            </a:r>
            <a:r>
              <a:rPr lang="ro-RO" sz="2000" b="1" i="1" dirty="0"/>
              <a:t>r=(1000000010000000). </a:t>
            </a:r>
            <a:r>
              <a:rPr lang="ro-RO" sz="2000" dirty="0"/>
              <a:t> </a:t>
            </a:r>
            <a:endParaRPr lang="ro-RO" sz="2000" dirty="0" smtClean="0"/>
          </a:p>
          <a:p>
            <a:pPr algn="just"/>
            <a:endParaRPr lang="ro-RO" sz="2000" dirty="0"/>
          </a:p>
          <a:p>
            <a:pPr algn="just"/>
            <a:r>
              <a:rPr lang="ro-RO" sz="2000" dirty="0" smtClean="0"/>
              <a:t>Să </a:t>
            </a:r>
            <a:r>
              <a:rPr lang="ro-RO" sz="2000" dirty="0"/>
              <a:t>se determine vectorul sindrom.</a:t>
            </a:r>
          </a:p>
          <a:p>
            <a:pPr algn="just"/>
            <a:r>
              <a:rPr lang="ro-RO" sz="2000" dirty="0"/>
              <a:t>	</a:t>
            </a:r>
            <a:r>
              <a:rPr lang="ro-RO" sz="2000" b="1" i="1" dirty="0"/>
              <a:t>	r(X) = 1+X</a:t>
            </a:r>
            <a:r>
              <a:rPr lang="ro-RO" sz="2000" b="1" i="1" baseline="30000" dirty="0"/>
              <a:t>8</a:t>
            </a:r>
            <a:r>
              <a:rPr lang="ro-RO" sz="2000" b="1" i="1" dirty="0"/>
              <a:t> </a:t>
            </a:r>
            <a:r>
              <a:rPr lang="ro-RO" sz="2000" dirty="0"/>
              <a:t>–forma polinomială</a:t>
            </a:r>
          </a:p>
          <a:p>
            <a:pPr algn="just"/>
            <a:endParaRPr lang="ro-RO" sz="2000" b="1" dirty="0"/>
          </a:p>
          <a:p>
            <a:pPr algn="just"/>
            <a:endParaRPr lang="ro-RO" sz="20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33" y="4077072"/>
            <a:ext cx="53149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3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o-RO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Coduri BCH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2.</a:t>
            </a:r>
            <a:r>
              <a:rPr lang="ro-RO" b="1" dirty="0" smtClean="0">
                <a:solidFill>
                  <a:srgbClr val="0070C0"/>
                </a:solidFill>
              </a:rPr>
              <a:t>3. </a:t>
            </a:r>
            <a:r>
              <a:rPr lang="vi-VN" b="1" dirty="0">
                <a:solidFill>
                  <a:srgbClr val="0070C0"/>
                </a:solidFill>
              </a:rPr>
              <a:t>Polinoame utilizate pentru localizarea erorilor şi evaluarea erorilor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37670" y="1628800"/>
            <a:ext cx="819201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Se </a:t>
            </a:r>
            <a:r>
              <a:rPr lang="ro-RO" sz="2000" dirty="0"/>
              <a:t>consideră că vectorul eroare conţine </a:t>
            </a:r>
            <a:r>
              <a:rPr lang="el-GR" sz="2000" dirty="0"/>
              <a:t>τ</a:t>
            </a:r>
            <a:r>
              <a:rPr lang="ro-RO" sz="2000" dirty="0"/>
              <a:t> erori  plasate în poziţiile: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Se </a:t>
            </a:r>
            <a:r>
              <a:rPr lang="ro-RO" sz="2000" dirty="0"/>
              <a:t>numeşte </a:t>
            </a:r>
            <a:r>
              <a:rPr lang="ro-RO" sz="2000" u="sng" dirty="0"/>
              <a:t>locator</a:t>
            </a:r>
            <a:r>
              <a:rPr lang="ro-RO" sz="2000" dirty="0"/>
              <a:t> (al erorii de pe poziţia i din cuvântul recepţionat), elementul câmpului GF(2</a:t>
            </a:r>
            <a:r>
              <a:rPr lang="ro-RO" sz="2000" baseline="30000" dirty="0"/>
              <a:t>q</a:t>
            </a:r>
            <a:r>
              <a:rPr lang="ro-RO" sz="2000" dirty="0"/>
              <a:t>), ce este puterea </a:t>
            </a:r>
            <a:r>
              <a:rPr lang="ro-RO" sz="2000" i="1" dirty="0"/>
              <a:t>l</a:t>
            </a:r>
            <a:r>
              <a:rPr lang="ro-RO" sz="2000" dirty="0"/>
              <a:t> a elementului generator al câmpului: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Componentele </a:t>
            </a:r>
            <a:r>
              <a:rPr lang="ro-RO" sz="2000" dirty="0"/>
              <a:t>vectorului sindrom se calculează cu relaţia: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b="1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b="1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b="1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b="1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rezultă </a:t>
            </a:r>
            <a:r>
              <a:rPr lang="ro-RO" sz="2000" dirty="0"/>
              <a:t>un sistem cu 2t ecuaţii</a:t>
            </a:r>
            <a:r>
              <a:rPr lang="ro-RO" sz="2000" dirty="0" smtClean="0"/>
              <a:t>:</a:t>
            </a:r>
            <a:endParaRPr lang="ro-RO" sz="20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9378"/>
            <a:ext cx="2470373" cy="38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43125"/>
            <a:ext cx="19145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143125"/>
            <a:ext cx="298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571875"/>
            <a:ext cx="10715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4786313"/>
            <a:ext cx="3560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8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o-RO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Coduri BCH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2.</a:t>
            </a:r>
            <a:r>
              <a:rPr lang="ro-RO" b="1" dirty="0" smtClean="0">
                <a:solidFill>
                  <a:srgbClr val="0070C0"/>
                </a:solidFill>
              </a:rPr>
              <a:t>3. </a:t>
            </a:r>
            <a:r>
              <a:rPr lang="vi-VN" b="1" dirty="0">
                <a:solidFill>
                  <a:srgbClr val="0070C0"/>
                </a:solidFill>
              </a:rPr>
              <a:t>Polinoame utilizate pentru localizarea erorilor şi evaluarea erorilor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37670" y="1556792"/>
            <a:ext cx="757874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vi-VN" sz="2000" dirty="0"/>
              <a:t>Rezultă un sistem cu 2t ecuaţii:</a:t>
            </a:r>
          </a:p>
          <a:p>
            <a:pPr marL="342900" lvl="1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endParaRPr lang="vi-VN" sz="2000" dirty="0"/>
          </a:p>
          <a:p>
            <a:pPr marL="342900" lvl="1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endParaRPr lang="vi-VN" sz="2000" dirty="0"/>
          </a:p>
          <a:p>
            <a:pPr marL="342900" lvl="1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 smtClean="0"/>
          </a:p>
          <a:p>
            <a:pPr marL="342900" lvl="1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lvl="1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endParaRPr lang="vi-VN" sz="2000" dirty="0"/>
          </a:p>
          <a:p>
            <a:pPr marL="342900" lvl="1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endParaRPr lang="vi-VN" sz="2000" dirty="0"/>
          </a:p>
          <a:p>
            <a:pPr marL="342900" lvl="1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vi-VN" sz="2000" dirty="0"/>
              <a:t>                              variabile necunoscute.</a:t>
            </a:r>
          </a:p>
          <a:p>
            <a:pPr marL="0" lvl="1" algn="just">
              <a:lnSpc>
                <a:spcPct val="150000"/>
              </a:lnSpc>
              <a:buClr>
                <a:srgbClr val="0070C0"/>
              </a:buClr>
            </a:pPr>
            <a:r>
              <a:rPr lang="ro-RO" sz="2000" dirty="0" smtClean="0"/>
              <a:t> </a:t>
            </a:r>
            <a:endParaRPr lang="ro-RO" sz="2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72" y="2348880"/>
            <a:ext cx="6260496" cy="19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47351"/>
            <a:ext cx="1944216" cy="36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2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o-RO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Coduri BCH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2.</a:t>
            </a:r>
            <a:r>
              <a:rPr lang="ro-RO" b="1" dirty="0" smtClean="0">
                <a:solidFill>
                  <a:srgbClr val="0070C0"/>
                </a:solidFill>
              </a:rPr>
              <a:t>3. </a:t>
            </a:r>
            <a:r>
              <a:rPr lang="vi-VN" b="1" dirty="0">
                <a:solidFill>
                  <a:srgbClr val="0070C0"/>
                </a:solidFill>
              </a:rPr>
              <a:t>Polinoame utilizate pentru localizarea erorilor şi evaluarea erorilor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37670" y="1556792"/>
            <a:ext cx="757874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>
                <a:solidFill>
                  <a:srgbClr val="000000"/>
                </a:solidFill>
              </a:rPr>
              <a:t>Algoritmul care va rezolva acest sistem de ecuaţii este un algoritm de decodare a codului BCH binar.</a:t>
            </a:r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>
                <a:solidFill>
                  <a:srgbClr val="000000"/>
                </a:solidFill>
              </a:rPr>
              <a:t>Variabilele </a:t>
            </a:r>
            <a:r>
              <a:rPr lang="ro-RO" sz="2000" dirty="0">
                <a:solidFill>
                  <a:srgbClr val="000000"/>
                </a:solidFill>
              </a:rPr>
              <a:t>necunoscute precizează poziţia erorilor.</a:t>
            </a:r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P</a:t>
            </a:r>
            <a:r>
              <a:rPr lang="vi-VN" sz="2000" dirty="0"/>
              <a:t>olinomul erorilor </a:t>
            </a:r>
            <a:r>
              <a:rPr lang="el-GR" sz="2000" dirty="0"/>
              <a:t>σ(</a:t>
            </a:r>
            <a:r>
              <a:rPr lang="vi-VN" sz="2000" dirty="0"/>
              <a:t>x</a:t>
            </a:r>
            <a:r>
              <a:rPr lang="vi-VN" sz="2000" dirty="0" smtClean="0"/>
              <a:t>)</a:t>
            </a:r>
            <a:r>
              <a:rPr lang="ro-RO" sz="2000" dirty="0" smtClean="0"/>
              <a:t> - </a:t>
            </a:r>
            <a:r>
              <a:rPr lang="vi-VN" sz="2000" dirty="0" smtClean="0"/>
              <a:t>polinomul </a:t>
            </a:r>
            <a:r>
              <a:rPr lang="vi-VN" sz="2000" dirty="0"/>
              <a:t>ale cărui rădăcini sunt locatorii </a:t>
            </a:r>
            <a:r>
              <a:rPr lang="vi-VN" sz="2000" dirty="0" smtClean="0"/>
              <a:t>erorilor</a:t>
            </a:r>
            <a:endParaRPr lang="ro-RO" sz="20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4365104"/>
            <a:ext cx="7196533" cy="80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8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o-RO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Coduri BCH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2.</a:t>
            </a:r>
            <a:r>
              <a:rPr lang="ro-RO" b="1" dirty="0" smtClean="0">
                <a:solidFill>
                  <a:srgbClr val="0070C0"/>
                </a:solidFill>
              </a:rPr>
              <a:t>3. </a:t>
            </a:r>
            <a:r>
              <a:rPr lang="vi-VN" b="1" dirty="0">
                <a:solidFill>
                  <a:srgbClr val="0070C0"/>
                </a:solidFill>
              </a:rPr>
              <a:t>Polinoame utilizate pentru localizarea erorilor şi evaluarea erorilor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37670" y="1215322"/>
            <a:ext cx="757874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lvl="1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vi-VN" sz="2000" dirty="0"/>
              <a:t>Polinomul erorilor </a:t>
            </a:r>
            <a:r>
              <a:rPr lang="el-GR" sz="2000" dirty="0"/>
              <a:t>σ(</a:t>
            </a:r>
            <a:r>
              <a:rPr lang="vi-VN" sz="2000" dirty="0"/>
              <a:t>x)-polinomul ale cărui rădăcini sunt locatorii erorilor</a:t>
            </a:r>
          </a:p>
          <a:p>
            <a:pPr marL="342900" lvl="1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vi-VN" sz="2000" dirty="0"/>
          </a:p>
          <a:p>
            <a:pPr marL="342900" lvl="1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vi-VN" sz="2000" dirty="0"/>
          </a:p>
          <a:p>
            <a:pPr marL="342900" lvl="1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vi-VN" sz="2000" dirty="0"/>
          </a:p>
          <a:p>
            <a:pPr marL="342900" lvl="1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vi-VN" sz="2000" dirty="0"/>
              <a:t> Polinomul utilizat pentru evaluarea erorilor</a:t>
            </a:r>
          </a:p>
          <a:p>
            <a:pPr marL="342900" lvl="1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vi-VN" sz="2000" dirty="0"/>
          </a:p>
          <a:p>
            <a:pPr marL="342900" lvl="1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vi-VN" sz="2000" dirty="0"/>
          </a:p>
          <a:p>
            <a:pPr marL="342900" lvl="1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vi-VN" sz="2000" dirty="0"/>
          </a:p>
          <a:p>
            <a:pPr marL="342900" lvl="1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vi-VN" sz="2000" dirty="0"/>
              <a:t>  </a:t>
            </a:r>
            <a:r>
              <a:rPr lang="ro-RO" sz="2000" dirty="0" smtClean="0"/>
              <a:t>V</a:t>
            </a:r>
            <a:r>
              <a:rPr lang="vi-VN" sz="2000" dirty="0" smtClean="0"/>
              <a:t>aloare </a:t>
            </a:r>
            <a:r>
              <a:rPr lang="vi-VN" sz="2000" dirty="0"/>
              <a:t>erorii se poate calcula cu relaţia:</a:t>
            </a:r>
          </a:p>
          <a:p>
            <a:pPr marL="0" lvl="1" algn="just">
              <a:buClr>
                <a:srgbClr val="0070C0"/>
              </a:buClr>
            </a:pPr>
            <a:endParaRPr lang="ro-RO" sz="2000" dirty="0" smtClean="0"/>
          </a:p>
          <a:p>
            <a:pPr marL="0" lvl="1" algn="just">
              <a:buClr>
                <a:srgbClr val="0070C0"/>
              </a:buClr>
            </a:pPr>
            <a:endParaRPr lang="vi-VN" sz="2000" dirty="0"/>
          </a:p>
          <a:p>
            <a:pPr marL="342900" lvl="1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vi-VN" sz="2000" dirty="0"/>
              <a:t>  </a:t>
            </a:r>
            <a:r>
              <a:rPr lang="ro-RO" sz="2000" dirty="0" smtClean="0"/>
              <a:t>P</a:t>
            </a:r>
            <a:r>
              <a:rPr lang="vi-VN" sz="2000" dirty="0" smtClean="0"/>
              <a:t>olinomul </a:t>
            </a:r>
            <a:r>
              <a:rPr lang="vi-VN" sz="2000" dirty="0"/>
              <a:t>sindrom de grad                                 este definit: 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71" y="1873919"/>
            <a:ext cx="70167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57" y="3166812"/>
            <a:ext cx="314325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255" y="3717032"/>
            <a:ext cx="207168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042" y="4926682"/>
            <a:ext cx="19145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70" y="5308750"/>
            <a:ext cx="62896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03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o-RO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Câmpuri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Galois GF(q)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rgbClr val="0070C0"/>
                </a:solidFill>
              </a:rPr>
              <a:t>1.</a:t>
            </a:r>
            <a:r>
              <a:rPr lang="en-US" b="1" dirty="0">
                <a:solidFill>
                  <a:srgbClr val="0070C0"/>
                </a:solidFill>
              </a:rPr>
              <a:t>2</a:t>
            </a:r>
            <a:r>
              <a:rPr lang="ro-RO" b="1" dirty="0" smtClean="0">
                <a:solidFill>
                  <a:srgbClr val="0070C0"/>
                </a:solidFill>
              </a:rPr>
              <a:t>. </a:t>
            </a:r>
            <a:r>
              <a:rPr lang="ro-RO" b="1" dirty="0">
                <a:solidFill>
                  <a:srgbClr val="0070C0"/>
                </a:solidFill>
              </a:rPr>
              <a:t>Polinoame în câmp </a:t>
            </a:r>
            <a:r>
              <a:rPr lang="ro-RO" b="1" dirty="0" smtClean="0">
                <a:solidFill>
                  <a:srgbClr val="0070C0"/>
                </a:solidFill>
              </a:rPr>
              <a:t>binar</a:t>
            </a:r>
            <a:endParaRPr lang="ro-RO" b="1" dirty="0">
              <a:solidFill>
                <a:srgbClr val="0070C0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59747" y="1556792"/>
            <a:ext cx="755666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Un </a:t>
            </a:r>
            <a:r>
              <a:rPr lang="ro-RO" sz="2000" dirty="0"/>
              <a:t>polinom </a:t>
            </a:r>
            <a:r>
              <a:rPr lang="ro-RO" sz="2000" i="1" dirty="0"/>
              <a:t>p(X) </a:t>
            </a:r>
            <a:r>
              <a:rPr lang="ro-RO" sz="2000" dirty="0"/>
              <a:t>definit  în câmpul GF(2), de grad </a:t>
            </a:r>
            <a:r>
              <a:rPr lang="ro-RO" sz="2000" i="1" dirty="0"/>
              <a:t>m</a:t>
            </a:r>
            <a:r>
              <a:rPr lang="ro-RO" sz="2000" dirty="0"/>
              <a:t> este </a:t>
            </a:r>
            <a:r>
              <a:rPr lang="ro-RO" sz="2000" b="1" u="sng" dirty="0"/>
              <a:t>ireductibil</a:t>
            </a:r>
            <a:r>
              <a:rPr lang="ro-RO" sz="2000" dirty="0"/>
              <a:t> dacă </a:t>
            </a:r>
            <a:r>
              <a:rPr lang="ro-RO" sz="2000" i="1" dirty="0"/>
              <a:t>p(X) </a:t>
            </a:r>
            <a:r>
              <a:rPr lang="ro-RO" sz="2000" dirty="0"/>
              <a:t>nu se poate descompune în factori  de grad mai mare ca </a:t>
            </a:r>
            <a:r>
              <a:rPr lang="ro-RO" sz="2000" i="1" dirty="0"/>
              <a:t>0</a:t>
            </a:r>
            <a:r>
              <a:rPr lang="ro-RO" sz="2000" dirty="0"/>
              <a:t> şi mai mic decât </a:t>
            </a:r>
            <a:r>
              <a:rPr lang="ro-RO" sz="2000" i="1" dirty="0"/>
              <a:t>m</a:t>
            </a:r>
            <a:r>
              <a:rPr lang="ro-RO" sz="2000" i="1" dirty="0" smtClean="0"/>
              <a:t>.</a:t>
            </a:r>
            <a:endParaRPr lang="en-US" sz="2000" i="1" dirty="0" smtClean="0"/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endParaRPr lang="ro-RO" sz="2000" i="1" dirty="0"/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Un </a:t>
            </a:r>
            <a:r>
              <a:rPr lang="ro-RO" sz="2000" dirty="0"/>
              <a:t>polinom ireductibil </a:t>
            </a:r>
            <a:r>
              <a:rPr lang="ro-RO" sz="2000" i="1" dirty="0"/>
              <a:t>p</a:t>
            </a:r>
            <a:r>
              <a:rPr lang="ro-RO" sz="2000" i="1" baseline="-25000" dirty="0"/>
              <a:t>i</a:t>
            </a:r>
            <a:r>
              <a:rPr lang="ro-RO" sz="2000" i="1" dirty="0"/>
              <a:t>(X)</a:t>
            </a:r>
            <a:r>
              <a:rPr lang="ro-RO" sz="2000" dirty="0"/>
              <a:t> de grad </a:t>
            </a:r>
            <a:r>
              <a:rPr lang="ro-RO" sz="2000" i="1" dirty="0"/>
              <a:t>m</a:t>
            </a:r>
            <a:r>
              <a:rPr lang="ro-RO" sz="2000" dirty="0"/>
              <a:t> este </a:t>
            </a:r>
            <a:r>
              <a:rPr lang="ro-RO" sz="2000" b="1" u="sng" dirty="0"/>
              <a:t>primitiv</a:t>
            </a:r>
            <a:r>
              <a:rPr lang="ro-RO" sz="2000" b="1" i="1" dirty="0"/>
              <a:t> </a:t>
            </a:r>
            <a:r>
              <a:rPr lang="ro-RO" sz="2000" dirty="0"/>
              <a:t>dacă există cel mai mic număr întreg </a:t>
            </a:r>
            <a:r>
              <a:rPr lang="ro-RO" sz="2000" i="1" dirty="0"/>
              <a:t>n = 2</a:t>
            </a:r>
            <a:r>
              <a:rPr lang="ro-RO" sz="2000" i="1" baseline="30000" dirty="0"/>
              <a:t>m</a:t>
            </a:r>
            <a:r>
              <a:rPr lang="ro-RO" sz="2000" i="1" dirty="0"/>
              <a:t>-1</a:t>
            </a:r>
            <a:r>
              <a:rPr lang="ro-RO" sz="2000" dirty="0"/>
              <a:t>, pentru care </a:t>
            </a:r>
            <a:r>
              <a:rPr lang="ro-RO" sz="2000" i="1" dirty="0"/>
              <a:t>p</a:t>
            </a:r>
            <a:r>
              <a:rPr lang="ro-RO" sz="2000" i="1" baseline="-25000" dirty="0"/>
              <a:t>i</a:t>
            </a:r>
            <a:r>
              <a:rPr lang="ro-RO" sz="2000" i="1" dirty="0"/>
              <a:t>(X)</a:t>
            </a:r>
            <a:r>
              <a:rPr lang="ro-RO" sz="2000" dirty="0"/>
              <a:t> este un factor al polinomului X</a:t>
            </a:r>
            <a:r>
              <a:rPr lang="ro-RO" sz="2000" baseline="30000" dirty="0"/>
              <a:t>n</a:t>
            </a:r>
            <a:r>
              <a:rPr lang="ro-RO" sz="2000" dirty="0"/>
              <a:t>+1.</a:t>
            </a:r>
          </a:p>
          <a:p>
            <a:pPr algn="just">
              <a:lnSpc>
                <a:spcPct val="150000"/>
              </a:lnSpc>
              <a:buClr>
                <a:srgbClr val="0070C0"/>
              </a:buClr>
            </a:pPr>
            <a:r>
              <a:rPr lang="ro-RO" sz="2000" dirty="0"/>
              <a:t>     </a:t>
            </a:r>
            <a:endParaRPr lang="en-GB" sz="20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535" y="5090825"/>
            <a:ext cx="250031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99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o-RO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Coduri BCH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2.</a:t>
            </a:r>
            <a:r>
              <a:rPr lang="ro-RO" b="1" dirty="0" smtClean="0">
                <a:solidFill>
                  <a:srgbClr val="0070C0"/>
                </a:solidFill>
              </a:rPr>
              <a:t>3. </a:t>
            </a:r>
            <a:r>
              <a:rPr lang="vi-VN" b="1" dirty="0">
                <a:solidFill>
                  <a:srgbClr val="0070C0"/>
                </a:solidFill>
              </a:rPr>
              <a:t>Polinoame utilizate pentru localizarea erorilor şi evaluarea erorilor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37670" y="1556792"/>
            <a:ext cx="757874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Ecuaţie </a:t>
            </a:r>
            <a:r>
              <a:rPr lang="ro-RO" sz="2000" dirty="0"/>
              <a:t>cheie (</a:t>
            </a:r>
            <a:r>
              <a:rPr lang="ro-RO" sz="2000" dirty="0" err="1"/>
              <a:t>Key</a:t>
            </a:r>
            <a:r>
              <a:rPr lang="ro-RO" sz="2000" dirty="0"/>
              <a:t> </a:t>
            </a:r>
            <a:r>
              <a:rPr lang="ro-RO" sz="2000" dirty="0" err="1"/>
              <a:t>ecuation</a:t>
            </a:r>
            <a:r>
              <a:rPr lang="ro-RO" sz="2000" dirty="0"/>
              <a:t>) = relaţie între polinoamele </a:t>
            </a:r>
            <a:r>
              <a:rPr lang="el-GR" sz="2000" dirty="0"/>
              <a:t>σ</a:t>
            </a:r>
            <a:r>
              <a:rPr lang="ro-RO" sz="2000" dirty="0"/>
              <a:t>(X), S(X), şi W(X)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Rezolvarea </a:t>
            </a:r>
            <a:r>
              <a:rPr lang="ro-RO" sz="2000" dirty="0"/>
              <a:t>ecuaţiei cheie reprezintă un algoritm pentru decodarea codului BCH.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u="sng" dirty="0" smtClean="0"/>
              <a:t>Teoremă</a:t>
            </a:r>
            <a:r>
              <a:rPr lang="ro-RO" sz="2000" u="sng" dirty="0"/>
              <a:t>:</a:t>
            </a:r>
            <a:r>
              <a:rPr lang="ro-RO" sz="2000" dirty="0"/>
              <a:t>  Există un polinom </a:t>
            </a:r>
            <a:r>
              <a:rPr lang="el-GR" sz="2000" dirty="0"/>
              <a:t>μ</a:t>
            </a:r>
            <a:r>
              <a:rPr lang="ro-RO" sz="2000" dirty="0"/>
              <a:t>(X), astfel încât între polinoamele </a:t>
            </a:r>
            <a:r>
              <a:rPr lang="el-GR" sz="2000" dirty="0"/>
              <a:t>σ</a:t>
            </a:r>
            <a:r>
              <a:rPr lang="ro-RO" sz="2000" dirty="0"/>
              <a:t>(X), S(X), şi W(X) există următoarea ecuaţie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231" y="4669110"/>
            <a:ext cx="544353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3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o-RO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Coduri BCH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2.</a:t>
            </a:r>
            <a:r>
              <a:rPr lang="ro-RO" b="1" dirty="0" smtClean="0">
                <a:solidFill>
                  <a:srgbClr val="0070C0"/>
                </a:solidFill>
              </a:rPr>
              <a:t>3. </a:t>
            </a:r>
            <a:r>
              <a:rPr lang="vi-VN" b="1" dirty="0">
                <a:solidFill>
                  <a:srgbClr val="0070C0"/>
                </a:solidFill>
              </a:rPr>
              <a:t>Polinoame utilizate pentru localizarea erorilor şi evaluarea erorilor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04553" y="980728"/>
            <a:ext cx="7578745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/>
              <a:t>Demonstraţie</a:t>
            </a:r>
            <a:r>
              <a:rPr lang="ro-RO" sz="2000" dirty="0" smtClean="0"/>
              <a:t>: </a:t>
            </a:r>
            <a:endParaRPr lang="ro-RO" sz="20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28" y="1556792"/>
            <a:ext cx="8874125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8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o-RO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Coduri BCH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2.</a:t>
            </a:r>
            <a:r>
              <a:rPr lang="ro-RO" b="1" dirty="0" smtClean="0">
                <a:solidFill>
                  <a:srgbClr val="0070C0"/>
                </a:solidFill>
              </a:rPr>
              <a:t>4</a:t>
            </a:r>
            <a:r>
              <a:rPr lang="ro-RO" b="1" dirty="0">
                <a:solidFill>
                  <a:srgbClr val="0070C0"/>
                </a:solidFill>
              </a:rPr>
              <a:t>. Decodarea codului binar  BCH  utilizând Algoritmul </a:t>
            </a:r>
            <a:r>
              <a:rPr lang="ro-RO" b="1" dirty="0" err="1" smtClean="0">
                <a:solidFill>
                  <a:srgbClr val="0070C0"/>
                </a:solidFill>
              </a:rPr>
              <a:t>Euclidean</a:t>
            </a:r>
            <a:endParaRPr lang="ro-RO" b="1" dirty="0">
              <a:solidFill>
                <a:srgbClr val="0070C0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37671" y="1024275"/>
            <a:ext cx="757874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/>
              <a:t>F</a:t>
            </a:r>
            <a:r>
              <a:rPr lang="ro-RO" sz="2000" dirty="0" smtClean="0"/>
              <a:t>ie </a:t>
            </a:r>
            <a:r>
              <a:rPr lang="ro-RO" sz="2000" dirty="0"/>
              <a:t>două numere A şi B. Algoritmul </a:t>
            </a:r>
            <a:r>
              <a:rPr lang="ro-RO" sz="2000" dirty="0" err="1"/>
              <a:t>Euclidean</a:t>
            </a:r>
            <a:r>
              <a:rPr lang="ro-RO" sz="2000" dirty="0"/>
              <a:t> determină cel mai mare divizor comun al acestor  două numere, C= </a:t>
            </a:r>
            <a:r>
              <a:rPr lang="ro-RO" sz="2000" dirty="0" err="1"/>
              <a:t>c.m.m.d.c</a:t>
            </a:r>
            <a:r>
              <a:rPr lang="ro-RO" sz="2000" dirty="0"/>
              <a:t>.(A, B), şi de asemenea determină două numere întregi  </a:t>
            </a:r>
            <a:r>
              <a:rPr lang="ro-RO" sz="2000" dirty="0" smtClean="0"/>
              <a:t>(două </a:t>
            </a:r>
            <a:r>
              <a:rPr lang="ro-RO" sz="2000" dirty="0"/>
              <a:t>polinoame) S şi T, astfel încât </a:t>
            </a:r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/>
              <a:t> </a:t>
            </a:r>
            <a:r>
              <a:rPr lang="ro-RO" sz="2000" dirty="0" smtClean="0"/>
              <a:t>Acest </a:t>
            </a:r>
            <a:r>
              <a:rPr lang="ro-RO" sz="2000" dirty="0"/>
              <a:t>algoritm este util pentru a rezolva ecuaţia: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ro-RO" sz="2000" dirty="0" smtClean="0"/>
          </a:p>
          <a:p>
            <a:pPr algn="just">
              <a:lnSpc>
                <a:spcPct val="150000"/>
              </a:lnSpc>
            </a:pPr>
            <a:endParaRPr lang="ro-RO" sz="2000" dirty="0" smtClean="0"/>
          </a:p>
          <a:p>
            <a:pPr algn="just">
              <a:lnSpc>
                <a:spcPct val="150000"/>
              </a:lnSpc>
            </a:pPr>
            <a:r>
              <a:rPr lang="ro-RO" sz="2000" dirty="0"/>
              <a:t>u</a:t>
            </a:r>
            <a:r>
              <a:rPr lang="ro-RO" sz="2000" dirty="0" smtClean="0"/>
              <a:t>nde</a:t>
            </a:r>
            <a:r>
              <a:rPr lang="ro-RO" sz="2000" dirty="0"/>
              <a:t>:    X</a:t>
            </a:r>
            <a:r>
              <a:rPr lang="ro-RO" sz="2000" baseline="30000" dirty="0"/>
              <a:t>2t</a:t>
            </a:r>
            <a:r>
              <a:rPr lang="en-US" sz="2000" baseline="30000" dirty="0"/>
              <a:t>  </a:t>
            </a:r>
            <a:r>
              <a:rPr lang="en-US" sz="2000" dirty="0"/>
              <a:t>&gt;&gt; A  </a:t>
            </a:r>
            <a:r>
              <a:rPr lang="ro-RO" sz="2000" dirty="0"/>
              <a:t>şi S(X) </a:t>
            </a:r>
            <a:r>
              <a:rPr lang="en-US" sz="2000" dirty="0"/>
              <a:t>&gt;&gt; B</a:t>
            </a:r>
            <a:endParaRPr lang="ro-RO" sz="2000" baseline="30000" dirty="0"/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ro-RO" sz="20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924944"/>
            <a:ext cx="1822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925069"/>
            <a:ext cx="55721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69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o-RO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Coduri BCH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2.</a:t>
            </a:r>
            <a:r>
              <a:rPr lang="ro-RO" b="1" dirty="0" smtClean="0">
                <a:solidFill>
                  <a:srgbClr val="0070C0"/>
                </a:solidFill>
              </a:rPr>
              <a:t>4</a:t>
            </a:r>
            <a:r>
              <a:rPr lang="ro-RO" b="1" dirty="0">
                <a:solidFill>
                  <a:srgbClr val="0070C0"/>
                </a:solidFill>
              </a:rPr>
              <a:t>. Decodarea codului binar  BCH  utilizând Algoritmul </a:t>
            </a:r>
            <a:r>
              <a:rPr lang="ro-RO" b="1" dirty="0" err="1" smtClean="0">
                <a:solidFill>
                  <a:srgbClr val="0070C0"/>
                </a:solidFill>
              </a:rPr>
              <a:t>Euclidean</a:t>
            </a:r>
            <a:endParaRPr lang="ro-RO" b="1" dirty="0">
              <a:solidFill>
                <a:srgbClr val="0070C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37671" y="980728"/>
            <a:ext cx="7578745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o-RO" sz="2000" u="sng" dirty="0" smtClean="0"/>
              <a:t>Algoritmul   </a:t>
            </a:r>
            <a:r>
              <a:rPr lang="ro-RO" sz="2000" u="sng" dirty="0" err="1"/>
              <a:t>Euclidean</a:t>
            </a:r>
            <a:endParaRPr lang="ro-RO" sz="2000" u="sng" dirty="0"/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Fie  </a:t>
            </a:r>
            <a:r>
              <a:rPr lang="ro-RO" sz="2000" dirty="0"/>
              <a:t>A şi B două numere întregi (A≥B ) sau două polinoame (grad(A)≥grad(B)</a:t>
            </a:r>
            <a:r>
              <a:rPr lang="en-US" sz="2000" dirty="0"/>
              <a:t>)</a:t>
            </a:r>
            <a:endParaRPr lang="ro-RO" sz="2000" dirty="0"/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Condiţii </a:t>
            </a:r>
            <a:r>
              <a:rPr lang="ro-RO" sz="2000" dirty="0"/>
              <a:t>iniţiale: r</a:t>
            </a:r>
            <a:r>
              <a:rPr lang="ro-RO" sz="2000" baseline="-25000" dirty="0"/>
              <a:t>1</a:t>
            </a:r>
            <a:r>
              <a:rPr lang="ro-RO" sz="2000" dirty="0"/>
              <a:t> = A şi r</a:t>
            </a:r>
            <a:r>
              <a:rPr lang="ro-RO" sz="2000" baseline="-25000" dirty="0"/>
              <a:t>0</a:t>
            </a:r>
            <a:r>
              <a:rPr lang="ro-RO" sz="2000" dirty="0"/>
              <a:t> = B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err="1" smtClean="0"/>
              <a:t>r</a:t>
            </a:r>
            <a:r>
              <a:rPr lang="ro-RO" sz="2000" baseline="-25000" dirty="0" err="1" smtClean="0"/>
              <a:t>i</a:t>
            </a:r>
            <a:r>
              <a:rPr lang="ro-RO" sz="2000" dirty="0" smtClean="0"/>
              <a:t> </a:t>
            </a:r>
            <a:r>
              <a:rPr lang="ro-RO" sz="2000" dirty="0"/>
              <a:t>se obţine ca fiind restul împărţirii dintre r</a:t>
            </a:r>
            <a:r>
              <a:rPr lang="ro-RO" sz="2000" baseline="-25000" dirty="0"/>
              <a:t>i-2</a:t>
            </a:r>
            <a:r>
              <a:rPr lang="ro-RO" sz="2000" dirty="0"/>
              <a:t> şi </a:t>
            </a:r>
            <a:r>
              <a:rPr lang="ro-RO" sz="2000" dirty="0" smtClean="0"/>
              <a:t>r</a:t>
            </a:r>
            <a:r>
              <a:rPr lang="ro-RO" sz="2000" baseline="-25000" dirty="0" smtClean="0"/>
              <a:t>i-1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endParaRPr lang="ro-RO" sz="2000" baseline="-25000" dirty="0"/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endParaRPr lang="ro-RO" sz="2000" baseline="-25000" dirty="0" smtClean="0"/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endParaRPr lang="ro-RO" sz="2000" baseline="-25000" dirty="0"/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endParaRPr lang="ro-RO" sz="2000" baseline="-25000" dirty="0" smtClean="0"/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endParaRPr lang="ro-RO" sz="2000" baseline="-25000" dirty="0"/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endParaRPr lang="ro-RO" sz="2000" baseline="-25000" dirty="0" smtClean="0"/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endParaRPr lang="ro-RO" sz="2000" baseline="-25000" dirty="0"/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endParaRPr lang="ro-RO" sz="2000" baseline="-25000" dirty="0" smtClean="0"/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 </a:t>
            </a:r>
            <a:r>
              <a:rPr lang="ro-RO" sz="2000" dirty="0"/>
              <a:t>condiţiile iniţiale sunt: </a:t>
            </a:r>
            <a:endParaRPr lang="ro-RO" sz="2000" u="sng" baseline="-25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84984"/>
            <a:ext cx="28575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361" y="5805264"/>
            <a:ext cx="2009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76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o-RO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Coduri BCH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2.</a:t>
            </a:r>
            <a:r>
              <a:rPr lang="ro-RO" b="1" dirty="0" smtClean="0">
                <a:solidFill>
                  <a:srgbClr val="0070C0"/>
                </a:solidFill>
              </a:rPr>
              <a:t>4</a:t>
            </a:r>
            <a:r>
              <a:rPr lang="ro-RO" b="1" dirty="0">
                <a:solidFill>
                  <a:srgbClr val="0070C0"/>
                </a:solidFill>
              </a:rPr>
              <a:t>. Decodarea codului binar  BCH  utilizând Algoritmul </a:t>
            </a:r>
            <a:r>
              <a:rPr lang="ro-RO" b="1" dirty="0" err="1" smtClean="0">
                <a:solidFill>
                  <a:srgbClr val="0070C0"/>
                </a:solidFill>
              </a:rPr>
              <a:t>Euclidean</a:t>
            </a:r>
            <a:endParaRPr lang="ro-RO" b="1" dirty="0">
              <a:solidFill>
                <a:srgbClr val="0070C0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37671" y="1124744"/>
            <a:ext cx="75787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o-RO" sz="2000" u="sng" dirty="0"/>
              <a:t>Exemplul 7 </a:t>
            </a:r>
            <a:endParaRPr lang="ro-RO" sz="2000" dirty="0"/>
          </a:p>
          <a:p>
            <a:r>
              <a:rPr lang="ro-RO" sz="2000" dirty="0"/>
              <a:t>    Fie:</a:t>
            </a:r>
            <a:endParaRPr lang="ro-RO" sz="2000" u="sng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78687"/>
            <a:ext cx="42386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143500"/>
            <a:ext cx="8610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858841" y="4633051"/>
            <a:ext cx="3457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o-RO" dirty="0"/>
              <a:t>Rezultă:  </a:t>
            </a:r>
            <a:r>
              <a:rPr lang="ro-RO" dirty="0" err="1"/>
              <a:t>c.m.m.d.c</a:t>
            </a:r>
            <a:r>
              <a:rPr lang="ro-RO" dirty="0"/>
              <a:t>. (112,54) =2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5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o-RO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Coduri BCH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2.</a:t>
            </a:r>
            <a:r>
              <a:rPr lang="ro-RO" b="1" dirty="0" smtClean="0">
                <a:solidFill>
                  <a:srgbClr val="0070C0"/>
                </a:solidFill>
              </a:rPr>
              <a:t>4</a:t>
            </a:r>
            <a:r>
              <a:rPr lang="ro-RO" b="1" dirty="0">
                <a:solidFill>
                  <a:srgbClr val="0070C0"/>
                </a:solidFill>
              </a:rPr>
              <a:t>. Decodarea codului binar  BCH  utilizând Algoritmul </a:t>
            </a:r>
            <a:r>
              <a:rPr lang="ro-RO" b="1" dirty="0" err="1" smtClean="0">
                <a:solidFill>
                  <a:srgbClr val="0070C0"/>
                </a:solidFill>
              </a:rPr>
              <a:t>Euclidean</a:t>
            </a:r>
            <a:endParaRPr lang="ro-RO" b="1" dirty="0">
              <a:solidFill>
                <a:srgbClr val="0070C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37671" y="1340768"/>
            <a:ext cx="757874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/>
              <a:t>S</a:t>
            </a:r>
            <a:r>
              <a:rPr lang="ro-RO" sz="2000" dirty="0" smtClean="0"/>
              <a:t>e </a:t>
            </a:r>
            <a:r>
              <a:rPr lang="ro-RO" sz="2000" dirty="0"/>
              <a:t>va aplica algoritmul  </a:t>
            </a:r>
            <a:r>
              <a:rPr lang="ro-RO" sz="2000" dirty="0" err="1"/>
              <a:t>Euclidean</a:t>
            </a:r>
            <a:r>
              <a:rPr lang="ro-RO" sz="2000" dirty="0"/>
              <a:t> ecuaţiei: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/>
              <a:t> </a:t>
            </a:r>
            <a:r>
              <a:rPr lang="ro-RO" sz="2000" dirty="0" smtClean="0"/>
              <a:t>Rezultă: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/>
              <a:t> Înmulţim cu </a:t>
            </a:r>
            <a:r>
              <a:rPr lang="el-GR" sz="2000" dirty="0"/>
              <a:t>λ</a:t>
            </a:r>
            <a:r>
              <a:rPr lang="ro-RO" sz="2000" dirty="0"/>
              <a:t> relaţia anterioară;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/>
              <a:t>Unde: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/>
              <a:t>Rezultă</a:t>
            </a:r>
            <a:r>
              <a:rPr lang="ro-RO" sz="2000" dirty="0" smtClean="0"/>
              <a:t>:</a:t>
            </a:r>
            <a:endParaRPr lang="ro-RO"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365" y="1821781"/>
            <a:ext cx="424338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05" y="2492896"/>
            <a:ext cx="37147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71" y="3608448"/>
            <a:ext cx="7722761" cy="39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16582"/>
            <a:ext cx="22510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048" y="5044568"/>
            <a:ext cx="26431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1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o-RO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Coduri BCH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2.</a:t>
            </a:r>
            <a:r>
              <a:rPr lang="ro-RO" b="1" dirty="0" smtClean="0">
                <a:solidFill>
                  <a:srgbClr val="0070C0"/>
                </a:solidFill>
              </a:rPr>
              <a:t>4</a:t>
            </a:r>
            <a:r>
              <a:rPr lang="ro-RO" b="1" dirty="0">
                <a:solidFill>
                  <a:srgbClr val="0070C0"/>
                </a:solidFill>
              </a:rPr>
              <a:t>. Decodarea codului binar  BCH  utilizând Algoritmul </a:t>
            </a:r>
            <a:r>
              <a:rPr lang="ro-RO" b="1" dirty="0" err="1" smtClean="0">
                <a:solidFill>
                  <a:srgbClr val="0070C0"/>
                </a:solidFill>
              </a:rPr>
              <a:t>Euclidean</a:t>
            </a:r>
            <a:endParaRPr lang="ro-RO" b="1" dirty="0">
              <a:solidFill>
                <a:srgbClr val="0070C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37671" y="1124669"/>
            <a:ext cx="7578745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o-RO" sz="2000" u="sng" dirty="0" smtClean="0"/>
              <a:t>Exemplul  </a:t>
            </a:r>
            <a:r>
              <a:rPr lang="ro-RO" sz="2000" u="sng" dirty="0"/>
              <a:t>8</a:t>
            </a:r>
            <a:endParaRPr lang="ro-RO" sz="2000" dirty="0"/>
          </a:p>
          <a:p>
            <a:r>
              <a:rPr lang="ro-RO" dirty="0" smtClean="0"/>
              <a:t>Fie </a:t>
            </a:r>
            <a:r>
              <a:rPr lang="ro-RO" dirty="0"/>
              <a:t>codul binar BCH, CBCH (15,7) de lungime </a:t>
            </a:r>
            <a:r>
              <a:rPr lang="ro-RO" i="1" dirty="0"/>
              <a:t>n = 24-1 = 15</a:t>
            </a:r>
            <a:r>
              <a:rPr lang="ro-RO" dirty="0"/>
              <a:t> , corector de </a:t>
            </a:r>
            <a:r>
              <a:rPr lang="ro-RO" i="1" dirty="0"/>
              <a:t>t=2</a:t>
            </a:r>
            <a:r>
              <a:rPr lang="ro-RO" dirty="0"/>
              <a:t> erori sau mai puţine. Vectorul recepţionat este de forma </a:t>
            </a:r>
            <a:r>
              <a:rPr lang="ro-RO" b="1" i="1" dirty="0"/>
              <a:t>r=(1000000010000000).</a:t>
            </a:r>
            <a:r>
              <a:rPr lang="ro-RO" dirty="0"/>
              <a:t> Să se determine utilizând algoritmul </a:t>
            </a:r>
            <a:r>
              <a:rPr lang="ro-RO" dirty="0" err="1"/>
              <a:t>euclidean</a:t>
            </a:r>
            <a:r>
              <a:rPr lang="ro-RO" dirty="0"/>
              <a:t> </a:t>
            </a:r>
            <a:r>
              <a:rPr lang="ro-RO" dirty="0" err="1"/>
              <a:t>decoded</a:t>
            </a:r>
            <a:r>
              <a:rPr lang="ro-RO" dirty="0"/>
              <a:t> code </a:t>
            </a:r>
            <a:r>
              <a:rPr lang="ro-RO" dirty="0" err="1"/>
              <a:t>polynomial</a:t>
            </a:r>
            <a:r>
              <a:rPr lang="ro-RO" dirty="0" smtClean="0"/>
              <a:t>. (</a:t>
            </a:r>
            <a:r>
              <a:rPr lang="ro-RO" dirty="0"/>
              <a:t>polinomul de decodarea a codului)</a:t>
            </a:r>
          </a:p>
          <a:p>
            <a:endParaRPr lang="ro-RO" dirty="0"/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r>
              <a:rPr lang="ro-RO" dirty="0" smtClean="0"/>
              <a:t>Componentele </a:t>
            </a:r>
            <a:r>
              <a:rPr lang="ro-RO" dirty="0"/>
              <a:t>vectorului sindrom sunt: (ex. 6)</a:t>
            </a: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endParaRPr lang="ro-RO" dirty="0"/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endParaRPr lang="ro-RO" dirty="0"/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endParaRPr lang="ro-RO" dirty="0"/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endParaRPr lang="ro-RO" dirty="0"/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endParaRPr lang="ro-RO" dirty="0"/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endParaRPr lang="ro-RO" dirty="0"/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endParaRPr lang="ro-RO" dirty="0"/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endParaRPr lang="ro-RO" dirty="0"/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r>
              <a:rPr lang="ro-RO" dirty="0"/>
              <a:t>Rezultă polinomul sindrom:</a:t>
            </a:r>
          </a:p>
          <a:p>
            <a:endParaRPr lang="ro-RO" dirty="0"/>
          </a:p>
          <a:p>
            <a:endParaRPr lang="ro-RO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341092"/>
            <a:ext cx="53149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608576"/>
            <a:ext cx="40322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1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o-RO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Coduri BCH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2.</a:t>
            </a:r>
            <a:r>
              <a:rPr lang="ro-RO" b="1" dirty="0" smtClean="0">
                <a:solidFill>
                  <a:srgbClr val="0070C0"/>
                </a:solidFill>
              </a:rPr>
              <a:t>4</a:t>
            </a:r>
            <a:r>
              <a:rPr lang="ro-RO" b="1" dirty="0">
                <a:solidFill>
                  <a:srgbClr val="0070C0"/>
                </a:solidFill>
              </a:rPr>
              <a:t>. Decodarea codului binar  BCH  utilizând Algoritmul </a:t>
            </a:r>
            <a:r>
              <a:rPr lang="ro-RO" b="1" dirty="0" err="1" smtClean="0">
                <a:solidFill>
                  <a:srgbClr val="0070C0"/>
                </a:solidFill>
              </a:rPr>
              <a:t>Euclidean</a:t>
            </a:r>
            <a:endParaRPr lang="ro-RO" b="1" dirty="0">
              <a:solidFill>
                <a:srgbClr val="0070C0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82627" y="4221088"/>
            <a:ext cx="75787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o-RO" sz="2000" dirty="0"/>
              <a:t>Algoritmul este întrerupt atunci când gradul polinomului </a:t>
            </a:r>
            <a:r>
              <a:rPr lang="ro-RO" sz="2000" i="1" dirty="0" err="1"/>
              <a:t>r</a:t>
            </a:r>
            <a:r>
              <a:rPr lang="ro-RO" sz="2000" i="1" baseline="-25000" dirty="0" err="1"/>
              <a:t>i</a:t>
            </a:r>
            <a:r>
              <a:rPr lang="ro-RO" sz="2000" i="1" dirty="0"/>
              <a:t>(X) </a:t>
            </a:r>
            <a:r>
              <a:rPr lang="ro-RO" sz="2000" dirty="0"/>
              <a:t>este mai mic decât gradul polinomului din coloana </a:t>
            </a:r>
            <a:r>
              <a:rPr lang="ro-RO" sz="2000" i="1" dirty="0"/>
              <a:t>t</a:t>
            </a:r>
            <a:r>
              <a:rPr lang="ro-RO" sz="2000" i="1" baseline="-25000" dirty="0"/>
              <a:t>i</a:t>
            </a:r>
            <a:r>
              <a:rPr lang="ro-RO" sz="2000" i="1" dirty="0"/>
              <a:t>(X)</a:t>
            </a:r>
            <a:r>
              <a:rPr lang="ro-RO" sz="2000" dirty="0"/>
              <a:t>.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9" y="1837461"/>
            <a:ext cx="7435071" cy="223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85" y="4931434"/>
            <a:ext cx="3671888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37329" y="1340768"/>
            <a:ext cx="1524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2000" u="sng" dirty="0">
                <a:solidFill>
                  <a:prstClr val="black"/>
                </a:solidFill>
              </a:rPr>
              <a:t>Exemplul  8</a:t>
            </a:r>
            <a:endParaRPr lang="ro-RO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332656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o-RO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Coduri BCH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62068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2.</a:t>
            </a:r>
            <a:r>
              <a:rPr lang="ro-RO" b="1" dirty="0" smtClean="0">
                <a:solidFill>
                  <a:srgbClr val="0070C0"/>
                </a:solidFill>
              </a:rPr>
              <a:t>4</a:t>
            </a:r>
            <a:r>
              <a:rPr lang="ro-RO" b="1" dirty="0">
                <a:solidFill>
                  <a:srgbClr val="0070C0"/>
                </a:solidFill>
              </a:rPr>
              <a:t>. Decodarea codului binar  BCH  utilizând Algoritmul </a:t>
            </a:r>
            <a:r>
              <a:rPr lang="ro-RO" b="1" dirty="0" err="1" smtClean="0">
                <a:solidFill>
                  <a:srgbClr val="0070C0"/>
                </a:solidFill>
              </a:rPr>
              <a:t>Euclidean</a:t>
            </a:r>
            <a:endParaRPr lang="ro-RO" b="1" dirty="0">
              <a:solidFill>
                <a:srgbClr val="0070C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37671" y="836712"/>
            <a:ext cx="757874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o-RO" sz="2000" u="sng" dirty="0" smtClean="0"/>
              <a:t>Exemplul  </a:t>
            </a:r>
            <a:r>
              <a:rPr lang="ro-RO" sz="2000" u="sng" dirty="0"/>
              <a:t>8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Polinomul </a:t>
            </a:r>
            <a:r>
              <a:rPr lang="ro-RO" sz="2000" i="1" dirty="0"/>
              <a:t>t</a:t>
            </a:r>
            <a:r>
              <a:rPr lang="ro-RO" sz="2000" i="1" baseline="-25000" dirty="0"/>
              <a:t>i</a:t>
            </a:r>
            <a:r>
              <a:rPr lang="ro-RO" sz="2000" i="1" dirty="0"/>
              <a:t>(X)</a:t>
            </a:r>
            <a:r>
              <a:rPr lang="ro-RO" sz="2000" dirty="0"/>
              <a:t> este înmulţit cu un factor </a:t>
            </a:r>
            <a:r>
              <a:rPr lang="el-GR" sz="2000" dirty="0"/>
              <a:t>λ</a:t>
            </a:r>
            <a:r>
              <a:rPr lang="el-GR" sz="2000" dirty="0">
                <a:sym typeface="Symbol" pitchFamily="18" charset="2"/>
              </a:rPr>
              <a:t></a:t>
            </a:r>
            <a:r>
              <a:rPr lang="ro-RO" sz="2000" dirty="0">
                <a:sym typeface="Symbol" pitchFamily="18" charset="2"/>
              </a:rPr>
              <a:t>GF(2</a:t>
            </a:r>
            <a:r>
              <a:rPr lang="ro-RO" sz="2000" baseline="30000" dirty="0">
                <a:sym typeface="Symbol" pitchFamily="18" charset="2"/>
              </a:rPr>
              <a:t>4</a:t>
            </a:r>
            <a:r>
              <a:rPr lang="ro-RO" sz="2000" dirty="0">
                <a:sym typeface="Symbol" pitchFamily="18" charset="2"/>
              </a:rPr>
              <a:t>)</a:t>
            </a:r>
            <a:r>
              <a:rPr lang="ro-RO" sz="2000" dirty="0"/>
              <a:t>.  </a:t>
            </a:r>
            <a:r>
              <a:rPr lang="el-GR" sz="2000" dirty="0">
                <a:cs typeface="Arial" pitchFamily="34" charset="0"/>
              </a:rPr>
              <a:t>λ</a:t>
            </a:r>
            <a:r>
              <a:rPr lang="ro-RO" sz="2000" dirty="0">
                <a:cs typeface="Arial" pitchFamily="34" charset="0"/>
              </a:rPr>
              <a:t>=</a:t>
            </a:r>
            <a:r>
              <a:rPr lang="el-GR" sz="2000" dirty="0">
                <a:cs typeface="Arial" pitchFamily="34" charset="0"/>
                <a:sym typeface="Symbol" pitchFamily="18" charset="2"/>
              </a:rPr>
              <a:t>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Rezultă</a:t>
            </a:r>
            <a:r>
              <a:rPr lang="ro-RO" sz="2000" dirty="0"/>
              <a:t>: 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Se </a:t>
            </a:r>
            <a:r>
              <a:rPr lang="ro-RO" sz="2000" dirty="0"/>
              <a:t>va înlocui variabila </a:t>
            </a:r>
            <a:r>
              <a:rPr lang="ro-RO" sz="2000" i="1" dirty="0"/>
              <a:t>X </a:t>
            </a:r>
            <a:r>
              <a:rPr lang="ro-RO" sz="2000" dirty="0"/>
              <a:t>în </a:t>
            </a:r>
            <a:r>
              <a:rPr lang="ro-RO" sz="2000" dirty="0" err="1"/>
              <a:t>the</a:t>
            </a:r>
            <a:r>
              <a:rPr lang="ro-RO" sz="2000" dirty="0"/>
              <a:t> polinomul </a:t>
            </a:r>
            <a:r>
              <a:rPr lang="ro-RO" sz="2000" i="1" dirty="0"/>
              <a:t>σ</a:t>
            </a:r>
            <a:r>
              <a:rPr lang="ro-RO" sz="2000" dirty="0"/>
              <a:t>(</a:t>
            </a:r>
            <a:r>
              <a:rPr lang="ro-RO" sz="2000" i="1" dirty="0"/>
              <a:t>X</a:t>
            </a:r>
            <a:r>
              <a:rPr lang="ro-RO" sz="2000" dirty="0"/>
              <a:t>) cu 1</a:t>
            </a:r>
            <a:r>
              <a:rPr lang="ro-RO" sz="2000" i="1" dirty="0"/>
              <a:t>, α, α</a:t>
            </a:r>
            <a:r>
              <a:rPr lang="ro-RO" sz="2000" baseline="30000" dirty="0"/>
              <a:t>2</a:t>
            </a:r>
            <a:r>
              <a:rPr lang="ro-RO" sz="2000" i="1" dirty="0"/>
              <a:t>, . . . , </a:t>
            </a:r>
            <a:r>
              <a:rPr lang="ro-RO" sz="2000" i="1" dirty="0" err="1"/>
              <a:t>α</a:t>
            </a:r>
            <a:r>
              <a:rPr lang="ro-RO" sz="2000" i="1" baseline="30000" dirty="0" err="1"/>
              <a:t>n</a:t>
            </a:r>
            <a:r>
              <a:rPr lang="ro-RO" sz="2000" baseline="30000" dirty="0"/>
              <a:t>−1</a:t>
            </a:r>
            <a:r>
              <a:rPr lang="ro-RO" sz="2000" dirty="0"/>
              <a:t>, unde </a:t>
            </a:r>
            <a:r>
              <a:rPr lang="ro-RO" sz="2000" i="1" dirty="0"/>
              <a:t>n </a:t>
            </a:r>
            <a:r>
              <a:rPr lang="ro-RO" sz="2000" dirty="0"/>
              <a:t>= 2</a:t>
            </a:r>
            <a:r>
              <a:rPr lang="ro-RO" sz="2000" i="1" baseline="30000" dirty="0"/>
              <a:t>m </a:t>
            </a:r>
            <a:r>
              <a:rPr lang="ro-RO" sz="2000" baseline="30000" dirty="0"/>
              <a:t>− 1</a:t>
            </a:r>
            <a:r>
              <a:rPr lang="ro-RO" sz="2000" dirty="0"/>
              <a:t>. 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Deoarece </a:t>
            </a:r>
            <a:r>
              <a:rPr lang="ro-RO" sz="2000" i="1" dirty="0"/>
              <a:t>α </a:t>
            </a:r>
            <a:r>
              <a:rPr lang="ro-RO" sz="2000" i="1" baseline="30000" dirty="0"/>
              <a:t>n</a:t>
            </a:r>
            <a:r>
              <a:rPr lang="ro-RO" sz="2000" i="1" dirty="0"/>
              <a:t> </a:t>
            </a:r>
            <a:r>
              <a:rPr lang="ro-RO" sz="2000" dirty="0"/>
              <a:t>= 1 </a:t>
            </a:r>
            <a:r>
              <a:rPr lang="ro-RO" sz="2000" dirty="0" err="1"/>
              <a:t>and</a:t>
            </a:r>
            <a:r>
              <a:rPr lang="ro-RO" sz="2000" dirty="0"/>
              <a:t> </a:t>
            </a:r>
            <a:r>
              <a:rPr lang="ro-RO" sz="2000" i="1" dirty="0"/>
              <a:t>α </a:t>
            </a:r>
            <a:r>
              <a:rPr lang="ro-RO" sz="2000" baseline="30000" dirty="0"/>
              <a:t>−</a:t>
            </a:r>
            <a:r>
              <a:rPr lang="ro-RO" sz="2000" i="1" baseline="30000" dirty="0"/>
              <a:t>h</a:t>
            </a:r>
            <a:r>
              <a:rPr lang="ro-RO" sz="2000" i="1" dirty="0"/>
              <a:t> </a:t>
            </a:r>
            <a:r>
              <a:rPr lang="ro-RO" sz="2000" dirty="0"/>
              <a:t>= </a:t>
            </a:r>
            <a:r>
              <a:rPr lang="ro-RO" sz="2000" i="1" dirty="0"/>
              <a:t>α </a:t>
            </a:r>
            <a:r>
              <a:rPr lang="ro-RO" sz="2000" i="1" baseline="30000" dirty="0"/>
              <a:t>n</a:t>
            </a:r>
            <a:r>
              <a:rPr lang="ro-RO" sz="2000" baseline="30000" dirty="0"/>
              <a:t>−</a:t>
            </a:r>
            <a:r>
              <a:rPr lang="ro-RO" sz="2000" i="1" baseline="30000" dirty="0"/>
              <a:t>h</a:t>
            </a:r>
            <a:r>
              <a:rPr lang="ro-RO" sz="2000" i="1" dirty="0"/>
              <a:t>, </a:t>
            </a:r>
            <a:r>
              <a:rPr lang="ro-RO" sz="2000" dirty="0"/>
              <a:t>atunci dacă </a:t>
            </a:r>
            <a:r>
              <a:rPr lang="ro-RO" sz="2000" i="1" dirty="0"/>
              <a:t>α </a:t>
            </a:r>
            <a:r>
              <a:rPr lang="ro-RO" sz="2000" i="1" baseline="30000" dirty="0"/>
              <a:t>h</a:t>
            </a:r>
            <a:r>
              <a:rPr lang="ro-RO" sz="2000" i="1" dirty="0"/>
              <a:t> </a:t>
            </a:r>
            <a:r>
              <a:rPr lang="ro-RO" sz="2000" dirty="0"/>
              <a:t>este o rădăcină a polinomului </a:t>
            </a:r>
            <a:r>
              <a:rPr lang="ro-RO" sz="2000" i="1" dirty="0"/>
              <a:t>σ</a:t>
            </a:r>
            <a:r>
              <a:rPr lang="ro-RO" sz="2000" dirty="0"/>
              <a:t>(</a:t>
            </a:r>
            <a:r>
              <a:rPr lang="ro-RO" sz="2000" i="1" dirty="0"/>
              <a:t>X</a:t>
            </a:r>
            <a:r>
              <a:rPr lang="ro-RO" sz="2000" dirty="0"/>
              <a:t>), </a:t>
            </a:r>
            <a:r>
              <a:rPr lang="ro-RO" sz="2000" i="1" dirty="0"/>
              <a:t>α </a:t>
            </a:r>
            <a:r>
              <a:rPr lang="ro-RO" sz="2000" i="1" baseline="30000" dirty="0"/>
              <a:t>n</a:t>
            </a:r>
            <a:r>
              <a:rPr lang="ro-RO" sz="2000" baseline="30000" dirty="0"/>
              <a:t>−</a:t>
            </a:r>
            <a:r>
              <a:rPr lang="ro-RO" sz="2000" i="1" baseline="30000" dirty="0"/>
              <a:t>h</a:t>
            </a:r>
            <a:r>
              <a:rPr lang="ro-RO" sz="2000" i="1" dirty="0"/>
              <a:t> </a:t>
            </a:r>
            <a:r>
              <a:rPr lang="ro-RO" sz="2000" dirty="0"/>
              <a:t>este locatorul erorii, care determină poziţia, </a:t>
            </a:r>
            <a:r>
              <a:rPr lang="ro-RO" sz="2000" i="1" dirty="0"/>
              <a:t>r </a:t>
            </a:r>
            <a:r>
              <a:rPr lang="ro-RO" sz="2000" i="1" baseline="-25000" dirty="0"/>
              <a:t>n</a:t>
            </a:r>
            <a:r>
              <a:rPr lang="ro-RO" sz="2000" baseline="-25000" dirty="0"/>
              <a:t>−</a:t>
            </a:r>
            <a:r>
              <a:rPr lang="ro-RO" sz="2000" i="1" baseline="-25000" dirty="0"/>
              <a:t>h</a:t>
            </a:r>
            <a:r>
              <a:rPr lang="ro-RO" sz="2000" i="1" dirty="0"/>
              <a:t> , a </a:t>
            </a:r>
            <a:r>
              <a:rPr lang="ro-RO" sz="2000" dirty="0"/>
              <a:t>erorii.</a:t>
            </a:r>
            <a:endParaRPr lang="ro-RO" sz="2000" baseline="300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Se </a:t>
            </a:r>
            <a:r>
              <a:rPr lang="ro-RO" sz="2000" dirty="0"/>
              <a:t>vor calcula apoi:</a:t>
            </a:r>
          </a:p>
          <a:p>
            <a:pPr algn="just">
              <a:buFontTx/>
              <a:buChar char="•"/>
            </a:pPr>
            <a:endParaRPr lang="ro-RO" sz="20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08" y="1839888"/>
            <a:ext cx="6985000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258" y="4886984"/>
            <a:ext cx="59055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3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o-RO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Coduri BCH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2.</a:t>
            </a:r>
            <a:r>
              <a:rPr lang="ro-RO" b="1" dirty="0" smtClean="0">
                <a:solidFill>
                  <a:srgbClr val="0070C0"/>
                </a:solidFill>
              </a:rPr>
              <a:t>4</a:t>
            </a:r>
            <a:r>
              <a:rPr lang="ro-RO" b="1" dirty="0">
                <a:solidFill>
                  <a:srgbClr val="0070C0"/>
                </a:solidFill>
              </a:rPr>
              <a:t>. Decodarea codului binar  BCH  utilizând Algoritmul </a:t>
            </a:r>
            <a:r>
              <a:rPr lang="ro-RO" b="1" dirty="0" err="1" smtClean="0">
                <a:solidFill>
                  <a:srgbClr val="0070C0"/>
                </a:solidFill>
              </a:rPr>
              <a:t>Euclidean</a:t>
            </a:r>
            <a:endParaRPr lang="ro-RO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7329" y="1340768"/>
            <a:ext cx="1524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2000" u="sng" dirty="0">
                <a:solidFill>
                  <a:prstClr val="black"/>
                </a:solidFill>
              </a:rPr>
              <a:t>Exemplul  8</a:t>
            </a:r>
            <a:endParaRPr lang="ro-RO" sz="2000" dirty="0">
              <a:solidFill>
                <a:prstClr val="black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49" y="1844824"/>
            <a:ext cx="16557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2" y="2727003"/>
            <a:ext cx="4681538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3" y="5157192"/>
            <a:ext cx="50403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3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o-RO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Câmpuri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Galois GF(q)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rgbClr val="0070C0"/>
                </a:solidFill>
              </a:rPr>
              <a:t>1.</a:t>
            </a:r>
            <a:r>
              <a:rPr lang="en-US" b="1" dirty="0">
                <a:solidFill>
                  <a:srgbClr val="0070C0"/>
                </a:solidFill>
              </a:rPr>
              <a:t>3</a:t>
            </a:r>
            <a:r>
              <a:rPr lang="ro-RO" b="1" dirty="0" smtClean="0">
                <a:solidFill>
                  <a:srgbClr val="0070C0"/>
                </a:solidFill>
              </a:rPr>
              <a:t>. </a:t>
            </a:r>
            <a:r>
              <a:rPr lang="ro-RO" b="1" dirty="0">
                <a:solidFill>
                  <a:srgbClr val="0070C0"/>
                </a:solidFill>
              </a:rPr>
              <a:t>Construcţia câmpului  Galois GF(2</a:t>
            </a:r>
            <a:r>
              <a:rPr lang="ro-RO" b="1" baseline="30000" dirty="0">
                <a:solidFill>
                  <a:srgbClr val="0070C0"/>
                </a:solidFill>
              </a:rPr>
              <a:t>m</a:t>
            </a:r>
            <a:r>
              <a:rPr lang="ro-RO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0" name="Rectangle 2"/>
          <p:cNvSpPr>
            <a:spLocks noChangeAspect="1"/>
          </p:cNvSpPr>
          <p:nvPr/>
        </p:nvSpPr>
        <p:spPr bwMode="auto">
          <a:xfrm>
            <a:off x="737671" y="1502782"/>
            <a:ext cx="757874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Câmpul  </a:t>
            </a:r>
            <a:r>
              <a:rPr lang="ro-RO" sz="2000" dirty="0"/>
              <a:t>Galois extins </a:t>
            </a:r>
            <a:r>
              <a:rPr lang="ro-RO" sz="2000" b="1" dirty="0"/>
              <a:t>GF(2</a:t>
            </a:r>
            <a:r>
              <a:rPr lang="ro-RO" sz="2000" b="1" baseline="30000" dirty="0"/>
              <a:t>m</a:t>
            </a:r>
            <a:r>
              <a:rPr lang="ro-RO" sz="2000" b="1" dirty="0"/>
              <a:t>)</a:t>
            </a:r>
            <a:r>
              <a:rPr lang="ro-RO" sz="2000" dirty="0"/>
              <a:t> conţine elementele binare </a:t>
            </a:r>
            <a:r>
              <a:rPr lang="en-US" sz="2000" dirty="0"/>
              <a:t>‘</a:t>
            </a:r>
            <a:r>
              <a:rPr lang="ro-RO" sz="2000" dirty="0"/>
              <a:t>1</a:t>
            </a:r>
            <a:r>
              <a:rPr lang="en-US" sz="2000" dirty="0"/>
              <a:t>’</a:t>
            </a:r>
            <a:r>
              <a:rPr lang="ro-RO" sz="2000" dirty="0"/>
              <a:t>, </a:t>
            </a:r>
            <a:r>
              <a:rPr lang="en-US" sz="2000" dirty="0"/>
              <a:t>‘</a:t>
            </a:r>
            <a:r>
              <a:rPr lang="ro-RO" sz="2000" dirty="0"/>
              <a:t>0</a:t>
            </a:r>
            <a:r>
              <a:rPr lang="en-US" sz="2000" dirty="0"/>
              <a:t>’</a:t>
            </a:r>
            <a:r>
              <a:rPr lang="ro-RO" sz="2000" dirty="0"/>
              <a:t>, elementul </a:t>
            </a:r>
            <a:r>
              <a:rPr lang="el-GR" sz="2000" dirty="0"/>
              <a:t>α</a:t>
            </a:r>
            <a:r>
              <a:rPr lang="ro-RO" sz="2000" dirty="0"/>
              <a:t> şi puterile sale.</a:t>
            </a:r>
          </a:p>
          <a:p>
            <a:pPr>
              <a:buClr>
                <a:srgbClr val="0070C0"/>
              </a:buClr>
            </a:pPr>
            <a:r>
              <a:rPr lang="ro-RO" sz="2000" dirty="0"/>
              <a:t>	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000" dirty="0" smtClean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000" dirty="0" smtClean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el-GR" sz="2000" dirty="0" smtClean="0"/>
              <a:t>α</a:t>
            </a:r>
            <a:r>
              <a:rPr lang="ro-RO" sz="2000" dirty="0" smtClean="0"/>
              <a:t> </a:t>
            </a:r>
            <a:r>
              <a:rPr lang="ro-RO" sz="2000" dirty="0"/>
              <a:t>are următoarele proprietăţi:</a:t>
            </a:r>
          </a:p>
          <a:p>
            <a:endParaRPr lang="ro-RO" sz="2000" dirty="0"/>
          </a:p>
          <a:p>
            <a:endParaRPr lang="ro-RO" sz="2000" dirty="0"/>
          </a:p>
          <a:p>
            <a:endParaRPr lang="ro-RO" sz="2000" dirty="0"/>
          </a:p>
          <a:p>
            <a:r>
              <a:rPr lang="ro-RO" sz="2000" dirty="0"/>
              <a:t>				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		    </a:t>
            </a:r>
            <a:r>
              <a:rPr lang="ro-RO" sz="2000" dirty="0" smtClean="0"/>
              <a:t>conţine  </a:t>
            </a:r>
            <a:r>
              <a:rPr lang="ro-RO" sz="2000" dirty="0"/>
              <a:t>2</a:t>
            </a:r>
            <a:r>
              <a:rPr lang="ro-RO" sz="2000" baseline="30000" dirty="0"/>
              <a:t>m</a:t>
            </a:r>
            <a:r>
              <a:rPr lang="ro-RO" sz="2000" dirty="0"/>
              <a:t> elemente</a:t>
            </a:r>
            <a:r>
              <a:rPr lang="ro-RO" sz="2000" dirty="0" smtClean="0"/>
              <a:t>.</a:t>
            </a:r>
            <a:endParaRPr lang="ro-RO" sz="2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05" y="2564904"/>
            <a:ext cx="337745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57192"/>
            <a:ext cx="372328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0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o-RO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Câmpuri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Galois GF(q)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rgbClr val="0070C0"/>
                </a:solidFill>
              </a:rPr>
              <a:t>1.</a:t>
            </a:r>
            <a:r>
              <a:rPr lang="en-US" b="1" dirty="0">
                <a:solidFill>
                  <a:srgbClr val="0070C0"/>
                </a:solidFill>
              </a:rPr>
              <a:t>3</a:t>
            </a:r>
            <a:r>
              <a:rPr lang="ro-RO" b="1" dirty="0" smtClean="0">
                <a:solidFill>
                  <a:srgbClr val="0070C0"/>
                </a:solidFill>
              </a:rPr>
              <a:t>. </a:t>
            </a:r>
            <a:r>
              <a:rPr lang="ro-RO" b="1" dirty="0">
                <a:solidFill>
                  <a:srgbClr val="0070C0"/>
                </a:solidFill>
              </a:rPr>
              <a:t>Construcţia câmpului  Galois GF(2</a:t>
            </a:r>
            <a:r>
              <a:rPr lang="ro-RO" b="1" baseline="30000" dirty="0">
                <a:solidFill>
                  <a:srgbClr val="0070C0"/>
                </a:solidFill>
              </a:rPr>
              <a:t>m</a:t>
            </a:r>
            <a:r>
              <a:rPr lang="ro-RO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0" name="Rectangle 2"/>
          <p:cNvSpPr>
            <a:spLocks noChangeAspect="1"/>
          </p:cNvSpPr>
          <p:nvPr/>
        </p:nvSpPr>
        <p:spPr bwMode="auto">
          <a:xfrm>
            <a:off x="737671" y="1587564"/>
            <a:ext cx="750673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000" dirty="0" smtClean="0"/>
              <a:t>S</a:t>
            </a:r>
            <a:r>
              <a:rPr lang="ro-RO" sz="2000" dirty="0" smtClean="0"/>
              <a:t>e </a:t>
            </a:r>
            <a:r>
              <a:rPr lang="ro-RO" sz="2000" dirty="0"/>
              <a:t>consideră polinomul primitiv </a:t>
            </a:r>
            <a:r>
              <a:rPr lang="ro-RO" sz="2000" i="1" dirty="0"/>
              <a:t>p</a:t>
            </a:r>
            <a:r>
              <a:rPr lang="ro-RO" sz="2000" i="1" baseline="-25000" dirty="0"/>
              <a:t>i</a:t>
            </a:r>
            <a:r>
              <a:rPr lang="ro-RO" sz="2000" i="1" dirty="0"/>
              <a:t>(X) </a:t>
            </a:r>
            <a:r>
              <a:rPr lang="ro-RO" sz="2000" dirty="0"/>
              <a:t>în câmpul </a:t>
            </a:r>
            <a:r>
              <a:rPr lang="ro-RO" sz="2000" i="1" dirty="0"/>
              <a:t>GF(2) </a:t>
            </a:r>
            <a:r>
              <a:rPr lang="ro-RO" sz="2000" dirty="0"/>
              <a:t>de grad </a:t>
            </a:r>
            <a:r>
              <a:rPr lang="ro-RO" sz="2000" i="1" dirty="0"/>
              <a:t>m</a:t>
            </a:r>
            <a:r>
              <a:rPr lang="ro-RO" sz="2000" dirty="0"/>
              <a:t>. </a:t>
            </a:r>
          </a:p>
          <a:p>
            <a:pPr>
              <a:buClr>
                <a:srgbClr val="0070C0"/>
              </a:buClr>
            </a:pPr>
            <a:endParaRPr lang="en-US" sz="2000" dirty="0" smtClean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0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000" dirty="0" smtClean="0"/>
              <a:t>p</a:t>
            </a:r>
            <a:r>
              <a:rPr lang="ro-RO" sz="2000" baseline="-25000" dirty="0" smtClean="0"/>
              <a:t>i</a:t>
            </a:r>
            <a:r>
              <a:rPr lang="ro-RO" sz="2000" dirty="0" smtClean="0"/>
              <a:t>(X</a:t>
            </a:r>
            <a:r>
              <a:rPr lang="ro-RO" sz="2000" dirty="0"/>
              <a:t>)  este un factor al polinomului </a:t>
            </a:r>
            <a:r>
              <a:rPr lang="ro-RO" sz="2000" i="1" dirty="0"/>
              <a:t>X</a:t>
            </a:r>
            <a:r>
              <a:rPr lang="ro-RO" sz="2000" i="1" baseline="50000" dirty="0"/>
              <a:t>2</a:t>
            </a:r>
            <a:r>
              <a:rPr lang="ro-RO" sz="2000" i="1" baseline="70000" dirty="0"/>
              <a:t>m</a:t>
            </a:r>
            <a:r>
              <a:rPr lang="ro-RO" sz="2000" i="1" baseline="50000" dirty="0"/>
              <a:t>-1</a:t>
            </a:r>
            <a:r>
              <a:rPr lang="ro-RO" sz="2000" i="1" dirty="0"/>
              <a:t>+1</a:t>
            </a:r>
            <a:r>
              <a:rPr lang="ro-RO" sz="2000" dirty="0"/>
              <a:t> şi p</a:t>
            </a:r>
            <a:r>
              <a:rPr lang="ro-RO" sz="2000" baseline="-25000" dirty="0"/>
              <a:t>i</a:t>
            </a:r>
            <a:r>
              <a:rPr lang="ro-RO" sz="2000" dirty="0"/>
              <a:t>(</a:t>
            </a:r>
            <a:r>
              <a:rPr lang="el-GR" sz="2000" dirty="0"/>
              <a:t>α</a:t>
            </a:r>
            <a:r>
              <a:rPr lang="ro-RO" sz="2000" dirty="0"/>
              <a:t>)=0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ro-RO" sz="2000" i="1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ro-RO" sz="2000" i="1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000" i="1" dirty="0" smtClean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ro-RO" sz="2000" i="1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ro-RO" sz="2000" i="1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000" dirty="0" smtClean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Rezultă </a:t>
            </a:r>
            <a:r>
              <a:rPr lang="ro-RO" sz="2000" dirty="0"/>
              <a:t>			         </a:t>
            </a:r>
            <a:r>
              <a:rPr lang="en-US" sz="2000" dirty="0" smtClean="0"/>
              <a:t>  </a:t>
            </a:r>
            <a:r>
              <a:rPr lang="ro-RO" sz="2000" dirty="0" smtClean="0"/>
              <a:t>care </a:t>
            </a:r>
            <a:r>
              <a:rPr lang="ro-RO" sz="2000" dirty="0"/>
              <a:t>conţine 2</a:t>
            </a:r>
            <a:r>
              <a:rPr lang="ro-RO" sz="2000" baseline="30000" dirty="0"/>
              <a:t>m</a:t>
            </a:r>
            <a:r>
              <a:rPr lang="ro-RO" sz="2000" dirty="0"/>
              <a:t> </a:t>
            </a:r>
            <a:r>
              <a:rPr lang="ro-RO" sz="2000" dirty="0" smtClean="0"/>
              <a:t>elemente</a:t>
            </a:r>
            <a:endParaRPr lang="ro-RO" sz="20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26230"/>
            <a:ext cx="3240360" cy="137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267233"/>
            <a:ext cx="3024336" cy="39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45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o-RO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Câmpuri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Galois GF(q)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rgbClr val="0070C0"/>
                </a:solidFill>
              </a:rPr>
              <a:t>1.</a:t>
            </a:r>
            <a:r>
              <a:rPr lang="en-US" b="1" dirty="0">
                <a:solidFill>
                  <a:srgbClr val="0070C0"/>
                </a:solidFill>
              </a:rPr>
              <a:t>3</a:t>
            </a:r>
            <a:r>
              <a:rPr lang="ro-RO" b="1" dirty="0" smtClean="0">
                <a:solidFill>
                  <a:srgbClr val="0070C0"/>
                </a:solidFill>
              </a:rPr>
              <a:t>. </a:t>
            </a:r>
            <a:r>
              <a:rPr lang="ro-RO" b="1" dirty="0">
                <a:solidFill>
                  <a:srgbClr val="0070C0"/>
                </a:solidFill>
              </a:rPr>
              <a:t>Construcţia câmpului  Galois GF(2</a:t>
            </a:r>
            <a:r>
              <a:rPr lang="ro-RO" b="1" baseline="30000" dirty="0">
                <a:solidFill>
                  <a:srgbClr val="0070C0"/>
                </a:solidFill>
              </a:rPr>
              <a:t>m</a:t>
            </a:r>
            <a:r>
              <a:rPr lang="ro-RO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0" name="Rectangle 2"/>
          <p:cNvSpPr>
            <a:spLocks noChangeAspect="1"/>
          </p:cNvSpPr>
          <p:nvPr/>
        </p:nvSpPr>
        <p:spPr bwMode="auto">
          <a:xfrm>
            <a:off x="683569" y="1404059"/>
            <a:ext cx="763284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Mulţimea</a:t>
            </a:r>
            <a:r>
              <a:rPr lang="ro-RO" sz="2000" dirty="0"/>
              <a:t>			    </a:t>
            </a:r>
            <a:r>
              <a:rPr lang="en-US" sz="2000" dirty="0" smtClean="0"/>
              <a:t>   </a:t>
            </a:r>
            <a:r>
              <a:rPr lang="ro-RO" sz="2000" dirty="0" smtClean="0"/>
              <a:t>este </a:t>
            </a:r>
            <a:r>
              <a:rPr lang="ro-RO" sz="2000" dirty="0"/>
              <a:t>un grup de ordin 2</a:t>
            </a:r>
            <a:r>
              <a:rPr lang="ro-RO" sz="2000" baseline="30000" dirty="0"/>
              <a:t>m</a:t>
            </a:r>
            <a:r>
              <a:rPr lang="ro-RO" sz="2000" dirty="0"/>
              <a:t> -1 faţă de operaţia de înmulţire.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/>
              <a:t>Elementele </a:t>
            </a:r>
            <a:r>
              <a:rPr lang="ro-RO" sz="2000" dirty="0"/>
              <a:t>mulţimii			           </a:t>
            </a:r>
            <a:r>
              <a:rPr lang="ro-RO" sz="2000" dirty="0" smtClean="0"/>
              <a:t>respectă</a:t>
            </a:r>
            <a:r>
              <a:rPr lang="en-US" sz="2000" dirty="0" smtClean="0"/>
              <a:t> p</a:t>
            </a:r>
            <a:r>
              <a:rPr lang="ro-RO" sz="2000" dirty="0" smtClean="0"/>
              <a:t>roprietatea </a:t>
            </a:r>
            <a:r>
              <a:rPr lang="ro-RO" sz="2000" dirty="0"/>
              <a:t>de comutativitate faţă de operaţia de adunare.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/>
              <a:t>Rezultă</a:t>
            </a:r>
            <a:r>
              <a:rPr lang="ro-RO" sz="2000" dirty="0" smtClean="0"/>
              <a:t>:</a:t>
            </a:r>
            <a:endParaRPr lang="en-US" sz="2000" dirty="0" smtClean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/>
          </a:p>
          <a:p>
            <a:pPr marL="1257300" lvl="2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/>
              <a:t>mulţimea 		              </a:t>
            </a:r>
            <a:r>
              <a:rPr lang="en-US" sz="2000" dirty="0" smtClean="0"/>
              <a:t>       </a:t>
            </a:r>
            <a:r>
              <a:rPr lang="ro-RO" sz="2000" dirty="0" smtClean="0"/>
              <a:t>este </a:t>
            </a:r>
            <a:r>
              <a:rPr lang="ro-RO" sz="2000" dirty="0"/>
              <a:t>un câmp Galois sau un câmp finit cu 2</a:t>
            </a:r>
            <a:r>
              <a:rPr lang="ro-RO" sz="2000" baseline="30000" dirty="0"/>
              <a:t>m</a:t>
            </a:r>
            <a:r>
              <a:rPr lang="ro-RO" sz="2000" dirty="0"/>
              <a:t>  elemente</a:t>
            </a:r>
            <a:r>
              <a:rPr lang="ro-RO" sz="2000" dirty="0" smtClean="0"/>
              <a:t>.</a:t>
            </a:r>
            <a:endParaRPr lang="ro-RO" sz="2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58491"/>
            <a:ext cx="25717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05" y="2682627"/>
            <a:ext cx="25717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386" y="5085184"/>
            <a:ext cx="25717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4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o-RO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Câmpuri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Galois GF(q)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rgbClr val="0070C0"/>
                </a:solidFill>
              </a:rPr>
              <a:t>1.</a:t>
            </a:r>
            <a:r>
              <a:rPr lang="en-US" b="1" dirty="0">
                <a:solidFill>
                  <a:srgbClr val="0070C0"/>
                </a:solidFill>
              </a:rPr>
              <a:t>3</a:t>
            </a:r>
            <a:r>
              <a:rPr lang="ro-RO" b="1" dirty="0" smtClean="0">
                <a:solidFill>
                  <a:srgbClr val="0070C0"/>
                </a:solidFill>
              </a:rPr>
              <a:t>. </a:t>
            </a:r>
            <a:r>
              <a:rPr lang="ro-RO" b="1" dirty="0">
                <a:solidFill>
                  <a:srgbClr val="0070C0"/>
                </a:solidFill>
              </a:rPr>
              <a:t>Construcţia câmpului  Galois GF(2</a:t>
            </a:r>
            <a:r>
              <a:rPr lang="ro-RO" b="1" baseline="30000" dirty="0">
                <a:solidFill>
                  <a:srgbClr val="0070C0"/>
                </a:solidFill>
              </a:rPr>
              <a:t>m</a:t>
            </a:r>
            <a:r>
              <a:rPr lang="ro-RO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0" name="Rectangle 2"/>
          <p:cNvSpPr>
            <a:spLocks noChangeAspect="1"/>
          </p:cNvSpPr>
          <p:nvPr/>
        </p:nvSpPr>
        <p:spPr bwMode="auto">
          <a:xfrm>
            <a:off x="683568" y="1196752"/>
            <a:ext cx="813690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o-RO" sz="2200" u="sng" dirty="0" smtClean="0"/>
              <a:t>EXEMPLUL 1</a:t>
            </a:r>
            <a:endParaRPr lang="en-US" sz="2200" u="sng" dirty="0" smtClean="0"/>
          </a:p>
          <a:p>
            <a:endParaRPr lang="en-US" sz="2200" u="sng" dirty="0"/>
          </a:p>
          <a:p>
            <a:r>
              <a:rPr lang="ro-RO" sz="2200" dirty="0" smtClean="0"/>
              <a:t>Se </a:t>
            </a:r>
            <a:r>
              <a:rPr lang="ro-RO" sz="2200" dirty="0"/>
              <a:t>consideră 	</a:t>
            </a:r>
            <a:r>
              <a:rPr lang="ro-RO" sz="2200" i="1" dirty="0"/>
              <a:t>m=3</a:t>
            </a:r>
            <a:r>
              <a:rPr lang="ro-RO" sz="2200" dirty="0"/>
              <a:t>, </a:t>
            </a:r>
          </a:p>
          <a:p>
            <a:r>
              <a:rPr lang="ro-RO" sz="2200" dirty="0"/>
              <a:t>		</a:t>
            </a:r>
            <a:r>
              <a:rPr lang="ro-RO" sz="2200" i="1" dirty="0"/>
              <a:t>p</a:t>
            </a:r>
            <a:r>
              <a:rPr lang="ro-RO" sz="2200" i="1" baseline="-25000" dirty="0"/>
              <a:t>i</a:t>
            </a:r>
            <a:r>
              <a:rPr lang="ro-RO" sz="2200" i="1" dirty="0"/>
              <a:t>(X)=1+X+X</a:t>
            </a:r>
            <a:r>
              <a:rPr lang="ro-RO" sz="2200" i="1" baseline="30000" dirty="0"/>
              <a:t>3  </a:t>
            </a:r>
            <a:r>
              <a:rPr lang="ro-RO" sz="2200" dirty="0"/>
              <a:t>polinom primitiv în câmpul GF(2</a:t>
            </a:r>
            <a:r>
              <a:rPr lang="ro-RO" sz="2200" dirty="0" smtClean="0"/>
              <a:t>)</a:t>
            </a:r>
            <a:endParaRPr lang="en-US" sz="2200" dirty="0" smtClean="0"/>
          </a:p>
          <a:p>
            <a:endParaRPr lang="en-US" sz="2200" dirty="0"/>
          </a:p>
          <a:p>
            <a:endParaRPr lang="ro-RO" sz="2200" dirty="0"/>
          </a:p>
          <a:p>
            <a:r>
              <a:rPr lang="ro-RO" sz="2200" dirty="0"/>
              <a:t>Deoarece: 	</a:t>
            </a:r>
            <a:r>
              <a:rPr lang="ro-RO" sz="2200" i="1" dirty="0"/>
              <a:t>p</a:t>
            </a:r>
            <a:r>
              <a:rPr lang="ro-RO" sz="2200" i="1" baseline="-25000" dirty="0"/>
              <a:t>i</a:t>
            </a:r>
            <a:r>
              <a:rPr lang="ro-RO" sz="2200" i="1" dirty="0"/>
              <a:t>(</a:t>
            </a:r>
            <a:r>
              <a:rPr lang="el-GR" sz="2200" i="1" dirty="0"/>
              <a:t>α</a:t>
            </a:r>
            <a:r>
              <a:rPr lang="ro-RO" sz="2200" i="1" dirty="0"/>
              <a:t>)=1+</a:t>
            </a:r>
            <a:r>
              <a:rPr lang="el-GR" sz="2200" i="1" dirty="0"/>
              <a:t>α</a:t>
            </a:r>
            <a:r>
              <a:rPr lang="ro-RO" sz="2200" i="1" dirty="0"/>
              <a:t>+</a:t>
            </a:r>
            <a:r>
              <a:rPr lang="el-GR" sz="2200" i="1" dirty="0"/>
              <a:t>α</a:t>
            </a:r>
            <a:r>
              <a:rPr lang="ro-RO" sz="2200" i="1" baseline="30000" dirty="0"/>
              <a:t>3 </a:t>
            </a:r>
            <a:r>
              <a:rPr lang="ro-RO" sz="2200" i="1" dirty="0"/>
              <a:t>=0  </a:t>
            </a:r>
            <a:r>
              <a:rPr lang="ro-RO" sz="2200" dirty="0"/>
              <a:t>rezultă</a:t>
            </a:r>
            <a:r>
              <a:rPr lang="ro-RO" sz="2200" i="1" dirty="0"/>
              <a:t> </a:t>
            </a:r>
            <a:r>
              <a:rPr lang="el-GR" sz="2200" i="1" dirty="0"/>
              <a:t>α</a:t>
            </a:r>
            <a:r>
              <a:rPr lang="ro-RO" sz="2200" i="1" baseline="30000" dirty="0"/>
              <a:t>3 </a:t>
            </a:r>
            <a:r>
              <a:rPr lang="ro-RO" sz="2200" i="1" dirty="0"/>
              <a:t>=1+</a:t>
            </a:r>
            <a:r>
              <a:rPr lang="el-GR" sz="2200" i="1" dirty="0"/>
              <a:t>α</a:t>
            </a:r>
            <a:endParaRPr lang="ro-RO" sz="2200" i="1" dirty="0"/>
          </a:p>
          <a:p>
            <a:endParaRPr lang="ro-RO" sz="2200" i="1" dirty="0"/>
          </a:p>
          <a:p>
            <a:endParaRPr lang="en-US" sz="2200" dirty="0" smtClean="0"/>
          </a:p>
          <a:p>
            <a:endParaRPr lang="ro-RO" sz="2200" dirty="0"/>
          </a:p>
          <a:p>
            <a:r>
              <a:rPr lang="ro-RO" sz="2200" dirty="0"/>
              <a:t>Suma şi produsul a două elemente din câmpul GF(2</a:t>
            </a:r>
            <a:r>
              <a:rPr lang="ro-RO" sz="2200" baseline="30000" dirty="0"/>
              <a:t>3</a:t>
            </a:r>
            <a:r>
              <a:rPr lang="ro-RO" sz="2200" dirty="0"/>
              <a:t>)</a:t>
            </a:r>
          </a:p>
          <a:p>
            <a:endParaRPr lang="ro-RO" sz="22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5064"/>
            <a:ext cx="365847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229199"/>
            <a:ext cx="3096344" cy="80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1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o-RO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Câmpuri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Galois GF(q)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822723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rgbClr val="0070C0"/>
                </a:solidFill>
              </a:rPr>
              <a:t>1.</a:t>
            </a:r>
            <a:r>
              <a:rPr lang="en-US" b="1" dirty="0">
                <a:solidFill>
                  <a:srgbClr val="0070C0"/>
                </a:solidFill>
              </a:rPr>
              <a:t>3</a:t>
            </a:r>
            <a:r>
              <a:rPr lang="ro-RO" b="1" dirty="0" smtClean="0">
                <a:solidFill>
                  <a:srgbClr val="0070C0"/>
                </a:solidFill>
              </a:rPr>
              <a:t>. </a:t>
            </a:r>
            <a:r>
              <a:rPr lang="ro-RO" b="1" dirty="0">
                <a:solidFill>
                  <a:srgbClr val="0070C0"/>
                </a:solidFill>
              </a:rPr>
              <a:t>Construcţia câmpului  Galois GF(2</a:t>
            </a:r>
            <a:r>
              <a:rPr lang="ro-RO" b="1" baseline="30000" dirty="0">
                <a:solidFill>
                  <a:srgbClr val="0070C0"/>
                </a:solidFill>
              </a:rPr>
              <a:t>m</a:t>
            </a:r>
            <a:r>
              <a:rPr lang="ro-RO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71" y="2060848"/>
            <a:ext cx="763234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737671" y="1589881"/>
            <a:ext cx="178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o-RO" dirty="0"/>
              <a:t>Tabelul 1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37671" y="1196752"/>
            <a:ext cx="21061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200" u="sng" dirty="0"/>
              <a:t>EXEMPLUL </a:t>
            </a:r>
            <a:r>
              <a:rPr lang="ro-RO" sz="2200" u="sng" dirty="0" smtClean="0"/>
              <a:t>1</a:t>
            </a:r>
            <a:endParaRPr lang="en-US" sz="2200" u="sng" dirty="0"/>
          </a:p>
        </p:txBody>
      </p:sp>
    </p:spTree>
    <p:extLst>
      <p:ext uri="{BB962C8B-B14F-4D97-AF65-F5344CB8AC3E}">
        <p14:creationId xmlns:p14="http://schemas.microsoft.com/office/powerpoint/2010/main" val="24489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spcFirstLastPara="0" vert="horz" wrap="square" lIns="0" tIns="62669" rIns="94004" bIns="62670" numCol="1" spcCol="1270" anchor="ctr" anchorCtr="0">
        <a:noAutofit/>
      </a:bodyPr>
      <a:lstStyle>
        <a:defPPr algn="ctr" defTabSz="622300">
          <a:lnSpc>
            <a:spcPct val="90000"/>
          </a:lnSpc>
          <a:spcBef>
            <a:spcPct val="0"/>
          </a:spcBef>
          <a:spcAft>
            <a:spcPct val="35000"/>
          </a:spcAft>
          <a:defRPr sz="1400" kern="1200"/>
        </a:defPPr>
      </a:lstStyle>
      <a:style>
        <a:lnRef idx="0">
          <a:schemeClr val="accent1">
            <a:tint val="60000"/>
            <a:hueOff val="0"/>
            <a:satOff val="0"/>
            <a:lumOff val="0"/>
            <a:alphaOff val="0"/>
          </a:schemeClr>
        </a:lnRef>
        <a:fillRef idx="1">
          <a:schemeClr val="accent1">
            <a:tint val="60000"/>
            <a:hueOff val="0"/>
            <a:satOff val="0"/>
            <a:lumOff val="0"/>
            <a:alphaOff val="0"/>
          </a:schemeClr>
        </a:fillRef>
        <a:effectRef idx="0">
          <a:schemeClr val="accent1">
            <a:tint val="60000"/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3698</TotalTime>
  <Words>2993</Words>
  <Application>Microsoft Office PowerPoint</Application>
  <PresentationFormat>On-screen Show (4:3)</PresentationFormat>
  <Paragraphs>646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NewsPrint</vt:lpstr>
      <vt:lpstr>TEORIA TRANSMITERII INFORMAtIEI</vt:lpstr>
      <vt:lpstr>PowerPoint Presentation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TRANSMISIEI INFORMAŢIEI</dc:title>
  <dc:creator>Onofrei Alexandra Ligia</dc:creator>
  <cp:lastModifiedBy>Calc</cp:lastModifiedBy>
  <cp:revision>531</cp:revision>
  <dcterms:created xsi:type="dcterms:W3CDTF">2007-10-04T16:47:13Z</dcterms:created>
  <dcterms:modified xsi:type="dcterms:W3CDTF">2012-11-15T15:06:43Z</dcterms:modified>
</cp:coreProperties>
</file>