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49"/>
  </p:notesMasterIdLst>
  <p:sldIdLst>
    <p:sldId id="256" r:id="rId2"/>
    <p:sldId id="437" r:id="rId3"/>
    <p:sldId id="457" r:id="rId4"/>
    <p:sldId id="516" r:id="rId5"/>
    <p:sldId id="458" r:id="rId6"/>
    <p:sldId id="518" r:id="rId7"/>
    <p:sldId id="517" r:id="rId8"/>
    <p:sldId id="459" r:id="rId9"/>
    <p:sldId id="519" r:id="rId10"/>
    <p:sldId id="460" r:id="rId11"/>
    <p:sldId id="461" r:id="rId12"/>
    <p:sldId id="462" r:id="rId13"/>
    <p:sldId id="463" r:id="rId14"/>
    <p:sldId id="521" r:id="rId15"/>
    <p:sldId id="523" r:id="rId16"/>
    <p:sldId id="522" r:id="rId17"/>
    <p:sldId id="520" r:id="rId18"/>
    <p:sldId id="524" r:id="rId19"/>
    <p:sldId id="491" r:id="rId20"/>
    <p:sldId id="525" r:id="rId21"/>
    <p:sldId id="464" r:id="rId22"/>
    <p:sldId id="492" r:id="rId23"/>
    <p:sldId id="493" r:id="rId24"/>
    <p:sldId id="494" r:id="rId25"/>
    <p:sldId id="495" r:id="rId26"/>
    <p:sldId id="496" r:id="rId27"/>
    <p:sldId id="497" r:id="rId28"/>
    <p:sldId id="526" r:id="rId29"/>
    <p:sldId id="527" r:id="rId30"/>
    <p:sldId id="498" r:id="rId31"/>
    <p:sldId id="499" r:id="rId32"/>
    <p:sldId id="500" r:id="rId33"/>
    <p:sldId id="501" r:id="rId34"/>
    <p:sldId id="502" r:id="rId35"/>
    <p:sldId id="503" r:id="rId36"/>
    <p:sldId id="504" r:id="rId37"/>
    <p:sldId id="505" r:id="rId38"/>
    <p:sldId id="506" r:id="rId39"/>
    <p:sldId id="507" r:id="rId40"/>
    <p:sldId id="508" r:id="rId41"/>
    <p:sldId id="529" r:id="rId42"/>
    <p:sldId id="509" r:id="rId43"/>
    <p:sldId id="511" r:id="rId44"/>
    <p:sldId id="512" r:id="rId45"/>
    <p:sldId id="513" r:id="rId46"/>
    <p:sldId id="514" r:id="rId47"/>
    <p:sldId id="515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949" autoAdjust="0"/>
  </p:normalViewPr>
  <p:slideViewPr>
    <p:cSldViewPr>
      <p:cViewPr>
        <p:scale>
          <a:sx n="100" d="100"/>
          <a:sy n="100" d="100"/>
        </p:scale>
        <p:origin x="-17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1E4104-F5D6-4078-BB0E-78645A7402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31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C801E-B3BC-4E2C-9646-0DCC231A6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38039-D32E-415C-BB46-3B239B6BD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78A60-8B01-4953-BBC9-1A7767F1D5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1432-7C06-452E-9BA7-A2BEEF707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8467-E444-4F6E-8F1F-045055C5F7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7487-DEE2-4C0E-ADED-8B4DFDDA9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E18E-1B93-423B-B3BF-4FF8343C5B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A3F9-8158-42A4-BA88-DB99530DA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7D78-7F5F-487F-8CD0-BDABA04C1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1FFB-0C1A-4376-B8FA-EF607F06C9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51285-EB3D-4ECF-867B-F659BB2FF8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9.11.2012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B829A12-2FDB-48BF-8E4D-0F3A3790C2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tud.usv.ro/TTI/CURS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576" y="836712"/>
            <a:ext cx="7560840" cy="223520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lgerian" pitchFamily="82" charset="0"/>
              </a:rPr>
              <a:t>TEORIA TRANSMI</a:t>
            </a:r>
            <a:r>
              <a:rPr lang="ro-RO" sz="4800" dirty="0">
                <a:solidFill>
                  <a:schemeClr val="bg1"/>
                </a:solidFill>
                <a:latin typeface="Algerian" pitchFamily="82" charset="0"/>
              </a:rPr>
              <a:t>T</a:t>
            </a:r>
            <a:r>
              <a:rPr lang="en-US" sz="4800" dirty="0">
                <a:solidFill>
                  <a:schemeClr val="bg1"/>
                </a:solidFill>
                <a:latin typeface="Algerian" pitchFamily="82" charset="0"/>
              </a:rPr>
              <a:t>E</a:t>
            </a:r>
            <a:r>
              <a:rPr lang="ro-RO" sz="4800" dirty="0">
                <a:solidFill>
                  <a:schemeClr val="bg1"/>
                </a:solidFill>
                <a:latin typeface="Algerian" pitchFamily="82" charset="0"/>
              </a:rPr>
              <a:t>RI</a:t>
            </a:r>
            <a:r>
              <a:rPr lang="en-US" sz="4800" dirty="0">
                <a:solidFill>
                  <a:schemeClr val="bg1"/>
                </a:solidFill>
                <a:latin typeface="Algerian" pitchFamily="82" charset="0"/>
              </a:rPr>
              <a:t>I </a:t>
            </a:r>
            <a:r>
              <a:rPr lang="en-US" sz="4800" dirty="0" err="1" smtClean="0">
                <a:solidFill>
                  <a:schemeClr val="bg1"/>
                </a:solidFill>
                <a:latin typeface="Algerian" pitchFamily="82" charset="0"/>
              </a:rPr>
              <a:t>INFORMAt</a:t>
            </a:r>
            <a:r>
              <a:rPr lang="ro-RO" sz="4800" dirty="0" smtClean="0">
                <a:solidFill>
                  <a:schemeClr val="bg1"/>
                </a:solidFill>
                <a:latin typeface="Algerian" pitchFamily="82" charset="0"/>
              </a:rPr>
              <a:t>IEI</a:t>
            </a:r>
            <a:endParaRPr lang="en-US" sz="48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131841" y="3501008"/>
            <a:ext cx="2592288" cy="720725"/>
          </a:xfrm>
          <a:noFill/>
        </p:spPr>
        <p:txBody>
          <a:bodyPr>
            <a:normAutofit fontScale="92500"/>
          </a:bodyPr>
          <a:lstStyle/>
          <a:p>
            <a:r>
              <a:rPr lang="en-US" sz="3600" b="1" dirty="0"/>
              <a:t>~ CURS </a:t>
            </a:r>
            <a:r>
              <a:rPr lang="en-US" sz="3600" b="1" dirty="0" smtClean="0"/>
              <a:t>VI </a:t>
            </a:r>
            <a:r>
              <a:rPr lang="en-US" sz="3600" b="1" dirty="0"/>
              <a:t>~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9912" y="56612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chemeClr val="tx2"/>
                </a:solidFill>
                <a:latin typeface="+mn-lt"/>
              </a:rPr>
              <a:t>S.l</a:t>
            </a:r>
            <a:r>
              <a:rPr lang="en-US" sz="2400" i="1" dirty="0" smtClean="0">
                <a:solidFill>
                  <a:schemeClr val="tx2"/>
                </a:solidFill>
                <a:latin typeface="+mn-lt"/>
              </a:rPr>
              <a:t>. dr. </a:t>
            </a:r>
            <a:r>
              <a:rPr lang="en-US" sz="2400" i="1" dirty="0" err="1" smtClean="0">
                <a:solidFill>
                  <a:schemeClr val="tx2"/>
                </a:solidFill>
                <a:latin typeface="+mn-lt"/>
              </a:rPr>
              <a:t>ing</a:t>
            </a:r>
            <a:r>
              <a:rPr lang="en-US" sz="2400" i="1" dirty="0" smtClean="0">
                <a:solidFill>
                  <a:schemeClr val="tx2"/>
                </a:solidFill>
                <a:latin typeface="+mn-lt"/>
              </a:rPr>
              <a:t>. Alexandra </a:t>
            </a:r>
            <a:r>
              <a:rPr lang="en-US" sz="2400" i="1" dirty="0" err="1" smtClean="0">
                <a:solidFill>
                  <a:schemeClr val="tx2"/>
                </a:solidFill>
                <a:latin typeface="+mn-lt"/>
              </a:rPr>
              <a:t>Ligia</a:t>
            </a:r>
            <a:r>
              <a:rPr lang="en-US" sz="2400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  <a:latin typeface="+mn-lt"/>
              </a:rPr>
              <a:t>Balan</a:t>
            </a:r>
            <a:endParaRPr lang="en-US" sz="2400" i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REGISTRE </a:t>
            </a:r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DEPLASARE CU REACŢIE (R.D.R.) UTILIZATE ÎN CODAREA ŞI DECODAREA CODURILOR CICLICE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204913"/>
            <a:ext cx="8642350" cy="49514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5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76672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CODOR CICLIC, CORECTOR DE O EROARE, REALIZAT CU REGISTRE </a:t>
            </a:r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DEPLASARE CU REACŢIE (R.D.R</a:t>
            </a:r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484784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vi-VN" sz="2200" dirty="0" smtClean="0">
                <a:latin typeface="+mn-lt"/>
              </a:rPr>
              <a:t>k simboluri informaţionale</a:t>
            </a:r>
            <a:endParaRPr lang="ro-RO" sz="2200" dirty="0" smtClean="0">
              <a:latin typeface="+mn-lt"/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>
                <a:latin typeface="+mn-lt"/>
              </a:rPr>
              <a:t>m </a:t>
            </a:r>
            <a:r>
              <a:rPr lang="ro-RO" sz="2200" dirty="0" smtClean="0">
                <a:latin typeface="+mn-lt"/>
              </a:rPr>
              <a:t>simboluri de control </a:t>
            </a:r>
            <a:r>
              <a:rPr lang="vi-VN" sz="2200" dirty="0" smtClean="0">
                <a:latin typeface="+mn-lt"/>
              </a:rPr>
              <a:t> </a:t>
            </a:r>
            <a:endParaRPr lang="ro-RO" sz="2200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1872208" cy="39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97" y="3789040"/>
            <a:ext cx="5787509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3261503"/>
            <a:ext cx="6480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200" dirty="0" smtClean="0">
                <a:latin typeface="+mn-lt"/>
              </a:rPr>
              <a:t>Se alege </a:t>
            </a:r>
            <a:r>
              <a:rPr lang="es-ES" sz="2200" dirty="0">
                <a:latin typeface="+mn-lt"/>
              </a:rPr>
              <a:t>un </a:t>
            </a:r>
            <a:r>
              <a:rPr lang="es-ES" sz="2200" dirty="0" err="1">
                <a:latin typeface="+mn-lt"/>
              </a:rPr>
              <a:t>polinom</a:t>
            </a:r>
            <a:r>
              <a:rPr lang="es-ES" sz="2200" dirty="0">
                <a:latin typeface="+mn-lt"/>
              </a:rPr>
              <a:t> </a:t>
            </a:r>
            <a:r>
              <a:rPr lang="es-ES" sz="2200" dirty="0" err="1">
                <a:latin typeface="+mn-lt"/>
              </a:rPr>
              <a:t>primitiv</a:t>
            </a:r>
            <a:r>
              <a:rPr lang="es-ES" sz="2200" dirty="0">
                <a:latin typeface="+mn-lt"/>
              </a:rPr>
              <a:t> de </a:t>
            </a:r>
            <a:r>
              <a:rPr lang="es-ES" sz="2200" dirty="0" err="1">
                <a:latin typeface="+mn-lt"/>
              </a:rPr>
              <a:t>grad</a:t>
            </a:r>
            <a:r>
              <a:rPr lang="es-ES" sz="2200" dirty="0">
                <a:latin typeface="+mn-lt"/>
              </a:rPr>
              <a:t> </a:t>
            </a:r>
            <a:r>
              <a:rPr lang="es-ES" sz="2200" b="1" i="1" dirty="0" smtClean="0">
                <a:latin typeface="+mn-lt"/>
              </a:rPr>
              <a:t>m</a:t>
            </a:r>
            <a:r>
              <a:rPr lang="ro-RO" sz="2200" dirty="0" smtClean="0">
                <a:latin typeface="+mn-lt"/>
              </a:rPr>
              <a:t> </a:t>
            </a:r>
            <a:r>
              <a:rPr lang="es-ES" sz="2200" dirty="0" smtClean="0">
                <a:latin typeface="+mn-lt"/>
              </a:rPr>
              <a:t>de </a:t>
            </a:r>
            <a:r>
              <a:rPr lang="es-ES" sz="2200" dirty="0">
                <a:latin typeface="+mn-lt"/>
              </a:rPr>
              <a:t>forma:</a:t>
            </a:r>
            <a:endParaRPr lang="ro-RO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68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76672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CODOR CICLIC, CORECTOR DE O EROARE, REALIZAT CU REGISTRE </a:t>
            </a:r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DEPLASARE CU REACŢIE (R.D.R</a:t>
            </a:r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15" y="1700808"/>
            <a:ext cx="684643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flipH="1">
            <a:off x="857913" y="4797152"/>
            <a:ext cx="7386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it-IT" sz="2000" dirty="0">
                <a:latin typeface="+mn-lt"/>
              </a:rPr>
              <a:t>Initial, comutatorul C este pe pozitia I si toate celulele binare se reseteaza. </a:t>
            </a:r>
            <a:endParaRPr lang="ro-RO" sz="2000" dirty="0" smtClean="0">
              <a:latin typeface="+mn-lt"/>
            </a:endParaRP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>
                <a:latin typeface="+mn-lt"/>
              </a:rPr>
              <a:t>Circuitul </a:t>
            </a:r>
            <a:r>
              <a:rPr lang="ro-RO" sz="2000" dirty="0" err="1" smtClean="0">
                <a:latin typeface="+mn-lt"/>
              </a:rPr>
              <a:t>functionează</a:t>
            </a:r>
            <a:r>
              <a:rPr lang="ro-RO" sz="2000" dirty="0" smtClean="0">
                <a:latin typeface="+mn-lt"/>
              </a:rPr>
              <a:t> </a:t>
            </a:r>
            <a:r>
              <a:rPr lang="ro-RO" sz="2000" dirty="0">
                <a:latin typeface="+mn-lt"/>
              </a:rPr>
              <a:t>ca un circuit de divizare cu </a:t>
            </a:r>
            <a:r>
              <a:rPr lang="ro-RO" sz="2000" dirty="0" smtClean="0">
                <a:latin typeface="+mn-lt"/>
              </a:rPr>
              <a:t>sumatoarele </a:t>
            </a:r>
            <a:r>
              <a:rPr lang="ro-RO" sz="2000" dirty="0" err="1" smtClean="0">
                <a:latin typeface="+mn-lt"/>
              </a:rPr>
              <a:t>modulo</a:t>
            </a:r>
            <a:r>
              <a:rPr lang="ro-RO" sz="2000" dirty="0" smtClean="0">
                <a:latin typeface="+mn-lt"/>
              </a:rPr>
              <a:t> </a:t>
            </a:r>
            <a:r>
              <a:rPr lang="ro-RO" sz="2000" dirty="0">
                <a:latin typeface="+mn-lt"/>
              </a:rPr>
              <a:t>2 plasate înafara celulelor binare.</a:t>
            </a:r>
          </a:p>
        </p:txBody>
      </p:sp>
    </p:spTree>
    <p:extLst>
      <p:ext uri="{BB962C8B-B14F-4D97-AF65-F5344CB8AC3E}">
        <p14:creationId xmlns:p14="http://schemas.microsoft.com/office/powerpoint/2010/main" val="392541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76672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CODOR CICLIC, CORECTOR DE O EROARE, REALIZAT CU REGISTRE </a:t>
            </a:r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DEPLASARE CU REACŢIE (R.D.R</a:t>
            </a:r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38" y="1844823"/>
            <a:ext cx="6412050" cy="50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16036" y="2361959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+mn-lt"/>
              </a:rPr>
              <a:t>- </a:t>
            </a:r>
            <a:r>
              <a:rPr lang="ro-RO" sz="2000" dirty="0" smtClean="0">
                <a:latin typeface="+mn-lt"/>
              </a:rPr>
              <a:t>cuvânt </a:t>
            </a:r>
            <a:r>
              <a:rPr lang="ro-RO" sz="2000" dirty="0">
                <a:latin typeface="+mn-lt"/>
              </a:rPr>
              <a:t>de cod ciclic sistematic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238" y="2708920"/>
            <a:ext cx="7708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>
                <a:latin typeface="+mn-lt"/>
              </a:rPr>
              <a:t>Deoarece v(x) este cuvânt de cod, el este divizibil la polinomul generator al codului, g(x). 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>
                <a:latin typeface="+mn-lt"/>
              </a:rPr>
              <a:t>Evoluţia stărilor </a:t>
            </a:r>
            <a:r>
              <a:rPr lang="ro-RO" sz="2000" dirty="0" err="1" smtClean="0">
                <a:latin typeface="+mn-lt"/>
              </a:rPr>
              <a:t>R.D.R.-ului</a:t>
            </a:r>
            <a:r>
              <a:rPr lang="ro-RO" sz="2000" dirty="0" smtClean="0">
                <a:latin typeface="+mn-lt"/>
              </a:rPr>
              <a:t> la aplicarea la intrare a cuvântului de cod v(x) poate fi descrisă dacă se foloseşte matricea conexiunilor </a:t>
            </a:r>
            <a:r>
              <a:rPr lang="ro-RO" sz="2000" dirty="0" err="1" smtClean="0">
                <a:latin typeface="+mn-lt"/>
              </a:rPr>
              <a:t>R.D.R.-ului</a:t>
            </a:r>
            <a:r>
              <a:rPr lang="ro-RO" sz="2000" dirty="0" smtClean="0">
                <a:latin typeface="+mn-lt"/>
              </a:rPr>
              <a:t>, [T], şi se introduce matricea: </a:t>
            </a:r>
            <a:endParaRPr lang="ro-RO" sz="2000" dirty="0">
              <a:latin typeface="+mn-lt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97932"/>
            <a:ext cx="1584176" cy="202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53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76672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CODOR CICLIC, CORECTOR DE O EROARE, REALIZAT CU REGISTRE </a:t>
            </a:r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DEPLASARE CU REACŢIE (R.D.R</a:t>
            </a:r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871" y="1481376"/>
            <a:ext cx="2362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8065" y="1372611"/>
            <a:ext cx="475252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r>
              <a:rPr lang="pt-BR" sz="2000" dirty="0" smtClean="0">
                <a:latin typeface="+mn-lt"/>
              </a:rPr>
              <a:t>Starea </a:t>
            </a:r>
            <a:r>
              <a:rPr lang="ro-RO" sz="2000" dirty="0" err="1" smtClean="0">
                <a:latin typeface="+mn-lt"/>
              </a:rPr>
              <a:t>R.D.R-ului</a:t>
            </a:r>
            <a:r>
              <a:rPr lang="en-US" sz="2000" dirty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dup</a:t>
            </a:r>
            <a:r>
              <a:rPr lang="ro-RO" sz="2000" dirty="0">
                <a:latin typeface="+mn-lt"/>
              </a:rPr>
              <a:t>ă</a:t>
            </a:r>
            <a:r>
              <a:rPr lang="pt-BR" sz="2000" dirty="0">
                <a:latin typeface="+mn-lt"/>
              </a:rPr>
              <a:t> primul</a:t>
            </a:r>
            <a:r>
              <a:rPr lang="ro-RO" sz="2000" dirty="0">
                <a:latin typeface="+mn-lt"/>
              </a:rPr>
              <a:t> </a:t>
            </a:r>
            <a:r>
              <a:rPr lang="ro-RO" sz="2000" dirty="0" smtClean="0">
                <a:latin typeface="+mn-lt"/>
              </a:rPr>
              <a:t>tact</a:t>
            </a:r>
            <a:r>
              <a:rPr lang="en-US" sz="2000" dirty="0" smtClean="0">
                <a:latin typeface="+mn-lt"/>
              </a:rPr>
              <a:t>: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endParaRPr lang="en-US" sz="2000" dirty="0">
              <a:latin typeface="+mn-lt"/>
            </a:endParaRP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endParaRPr lang="en-US" sz="2000" dirty="0" smtClean="0">
              <a:latin typeface="+mn-lt"/>
            </a:endParaRP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endParaRPr lang="en-US" sz="2000" dirty="0">
              <a:latin typeface="+mn-lt"/>
            </a:endParaRP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endParaRPr lang="en-US" sz="2000" dirty="0" smtClean="0">
              <a:latin typeface="+mn-lt"/>
            </a:endParaRP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endParaRPr lang="en-US" sz="800" dirty="0" smtClean="0">
              <a:latin typeface="+mn-lt"/>
            </a:endParaRP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r>
              <a:rPr lang="pt-BR" sz="2000" dirty="0" smtClean="0">
                <a:latin typeface="+mn-lt"/>
              </a:rPr>
              <a:t>starea </a:t>
            </a:r>
            <a:r>
              <a:rPr lang="ro-RO" sz="2000" dirty="0" err="1" smtClean="0">
                <a:latin typeface="+mn-lt"/>
              </a:rPr>
              <a:t>R.D.R-ului</a:t>
            </a:r>
            <a:r>
              <a:rPr lang="en-US" sz="2000" dirty="0" smtClean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dup</a:t>
            </a:r>
            <a:r>
              <a:rPr lang="ro-RO" sz="2000" dirty="0">
                <a:latin typeface="+mn-lt"/>
              </a:rPr>
              <a:t>ă</a:t>
            </a:r>
            <a:r>
              <a:rPr lang="pt-BR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al </a:t>
            </a:r>
            <a:r>
              <a:rPr lang="en-US" sz="2000" dirty="0" err="1" smtClean="0">
                <a:latin typeface="+mn-lt"/>
              </a:rPr>
              <a:t>doilea</a:t>
            </a:r>
            <a:r>
              <a:rPr lang="en-US" sz="2000" dirty="0" smtClean="0">
                <a:latin typeface="+mn-lt"/>
              </a:rPr>
              <a:t> </a:t>
            </a:r>
            <a:r>
              <a:rPr lang="ro-RO" sz="2000" dirty="0" smtClean="0">
                <a:latin typeface="+mn-lt"/>
              </a:rPr>
              <a:t>tact</a:t>
            </a:r>
            <a:r>
              <a:rPr lang="en-US" sz="2000" dirty="0" smtClean="0">
                <a:latin typeface="+mn-lt"/>
              </a:rPr>
              <a:t>: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endParaRPr lang="en-US" sz="2000" dirty="0">
              <a:latin typeface="+mn-lt"/>
            </a:endParaRP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endParaRPr lang="en-US" sz="800" dirty="0" smtClean="0">
              <a:latin typeface="+mn-lt"/>
            </a:endParaRP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starea </a:t>
            </a:r>
            <a:r>
              <a:rPr lang="ro-RO" sz="2000" dirty="0" err="1">
                <a:latin typeface="+mn-lt"/>
              </a:rPr>
              <a:t>R.D.R-ului</a:t>
            </a:r>
            <a:r>
              <a:rPr lang="en-US" sz="2000" dirty="0">
                <a:latin typeface="+mn-lt"/>
              </a:rPr>
              <a:t> </a:t>
            </a:r>
            <a:r>
              <a:rPr lang="pt-BR" sz="2000" dirty="0">
                <a:latin typeface="+mn-lt"/>
              </a:rPr>
              <a:t>dup</a:t>
            </a:r>
            <a:r>
              <a:rPr lang="ro-RO" sz="2000" dirty="0">
                <a:latin typeface="+mn-lt"/>
              </a:rPr>
              <a:t>ă</a:t>
            </a:r>
            <a:r>
              <a:rPr lang="pt-BR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al </a:t>
            </a:r>
            <a:r>
              <a:rPr lang="en-US" sz="2000" dirty="0" err="1" smtClean="0">
                <a:latin typeface="+mn-lt"/>
              </a:rPr>
              <a:t>treilea</a:t>
            </a:r>
            <a:r>
              <a:rPr lang="en-US" sz="2000" dirty="0" smtClean="0">
                <a:latin typeface="+mn-lt"/>
              </a:rPr>
              <a:t> </a:t>
            </a:r>
            <a:r>
              <a:rPr lang="ro-RO" sz="2000" dirty="0">
                <a:latin typeface="+mn-lt"/>
              </a:rPr>
              <a:t>tact</a:t>
            </a:r>
            <a:r>
              <a:rPr lang="en-US" sz="2000" dirty="0" smtClean="0">
                <a:latin typeface="+mn-lt"/>
              </a:rPr>
              <a:t>: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endParaRPr lang="en-US" sz="2000" dirty="0">
              <a:latin typeface="+mn-lt"/>
            </a:endParaRP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endParaRPr lang="en-US" sz="2000" dirty="0">
              <a:latin typeface="+mn-lt"/>
            </a:endParaRP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r>
              <a:rPr lang="pt-BR" sz="2000" dirty="0">
                <a:latin typeface="+mn-lt"/>
              </a:rPr>
              <a:t>starea </a:t>
            </a:r>
            <a:r>
              <a:rPr lang="ro-RO" sz="2000" dirty="0" err="1">
                <a:latin typeface="+mn-lt"/>
              </a:rPr>
              <a:t>R.D.R-ului</a:t>
            </a:r>
            <a:r>
              <a:rPr lang="en-US" sz="2000" dirty="0">
                <a:latin typeface="+mn-lt"/>
              </a:rPr>
              <a:t> </a:t>
            </a:r>
            <a:r>
              <a:rPr lang="pt-BR" sz="2000" dirty="0">
                <a:latin typeface="+mn-lt"/>
              </a:rPr>
              <a:t>dup</a:t>
            </a:r>
            <a:r>
              <a:rPr lang="ro-RO" sz="2000" dirty="0">
                <a:latin typeface="+mn-lt"/>
              </a:rPr>
              <a:t>ă</a:t>
            </a:r>
            <a:r>
              <a:rPr lang="pt-BR" sz="2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al </a:t>
            </a:r>
            <a:r>
              <a:rPr lang="en-US" sz="2000" i="1" dirty="0" smtClean="0">
                <a:latin typeface="+mn-lt"/>
              </a:rPr>
              <a:t>n</a:t>
            </a:r>
            <a:r>
              <a:rPr lang="en-US" sz="2000" dirty="0" smtClean="0">
                <a:latin typeface="+mn-lt"/>
              </a:rPr>
              <a:t>-lea </a:t>
            </a:r>
            <a:r>
              <a:rPr lang="ro-RO" sz="2000" dirty="0">
                <a:latin typeface="+mn-lt"/>
              </a:rPr>
              <a:t>tact</a:t>
            </a:r>
            <a:r>
              <a:rPr lang="en-US" sz="2000" dirty="0">
                <a:latin typeface="+mn-lt"/>
              </a:rPr>
              <a:t>: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endParaRPr lang="en-US" sz="2000" dirty="0">
              <a:latin typeface="+mn-lt"/>
            </a:endParaRP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endParaRPr lang="en-US" sz="2000" dirty="0" smtClean="0">
              <a:latin typeface="+mn-lt"/>
            </a:endParaRP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>
              <a:latin typeface="+mn-lt"/>
            </a:endParaRP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>
              <a:latin typeface="+mn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72" y="3411730"/>
            <a:ext cx="2199326" cy="32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913" y="3427744"/>
            <a:ext cx="2359472" cy="28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72" y="4221088"/>
            <a:ext cx="22057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905" y="4221087"/>
            <a:ext cx="3681089" cy="27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71" y="5085184"/>
            <a:ext cx="4741213" cy="31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40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76672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CODOR CICLIC, CORECTOR DE O EROARE, REALIZAT CU REGISTRE </a:t>
            </a:r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DEPLASARE CU REACŢIE (R.D.R</a:t>
            </a:r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064" y="1372611"/>
            <a:ext cx="755835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>
                <a:latin typeface="+mn-lt"/>
              </a:rPr>
              <a:t>Deoarece polinomul v(x) este divizibil la g(x), starea [S(n)] trebuie să corespundă situaţiei când toate celulele binare se află în starea “0” logic. </a:t>
            </a: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 smtClean="0">
              <a:latin typeface="+mn-lt"/>
            </a:endParaRP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 smtClean="0">
              <a:latin typeface="+mn-lt"/>
            </a:endParaRP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 smtClean="0">
              <a:latin typeface="+mn-lt"/>
            </a:endParaRP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>
                <a:latin typeface="+mn-lt"/>
              </a:rPr>
              <a:t>Se notează:</a:t>
            </a: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 smtClean="0">
              <a:latin typeface="+mn-lt"/>
            </a:endParaRPr>
          </a:p>
          <a:p>
            <a:pPr algn="just">
              <a:buClr>
                <a:srgbClr val="0070C0"/>
              </a:buClr>
            </a:pPr>
            <a:r>
              <a:rPr lang="ro-RO" sz="2000" dirty="0" smtClean="0">
                <a:latin typeface="+mn-lt"/>
              </a:rPr>
              <a:t>                                              </a:t>
            </a:r>
            <a:r>
              <a:rPr lang="en-US" sz="2000" dirty="0" smtClean="0">
                <a:latin typeface="+mn-lt"/>
              </a:rPr>
              <a:t>-- </a:t>
            </a:r>
            <a:r>
              <a:rPr lang="ro-RO" sz="2000" i="1" dirty="0" smtClean="0">
                <a:latin typeface="+mn-lt"/>
              </a:rPr>
              <a:t>matricea de control a codurilor ciclice </a:t>
            </a:r>
          </a:p>
          <a:p>
            <a:pPr algn="just">
              <a:buClr>
                <a:srgbClr val="0070C0"/>
              </a:buClr>
            </a:pPr>
            <a:r>
              <a:rPr lang="ro-RO" sz="2000" i="1" dirty="0" smtClean="0">
                <a:latin typeface="+mn-lt"/>
              </a:rPr>
              <a:t>                                              </a:t>
            </a:r>
            <a:r>
              <a:rPr lang="en-US" sz="2000" i="1" dirty="0" smtClean="0">
                <a:latin typeface="+mn-lt"/>
              </a:rPr>
              <a:t>   </a:t>
            </a:r>
            <a:r>
              <a:rPr lang="ro-RO" sz="2000" i="1" dirty="0" smtClean="0">
                <a:latin typeface="+mn-lt"/>
              </a:rPr>
              <a:t>sistematice corectoare de o eroare</a:t>
            </a:r>
            <a:endParaRPr lang="ro-RO" sz="2000" i="1" dirty="0" smtClean="0">
              <a:latin typeface="+mn-lt"/>
            </a:endParaRP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 smtClean="0">
              <a:latin typeface="+mn-lt"/>
            </a:endParaRPr>
          </a:p>
          <a:p>
            <a:pPr algn="just">
              <a:buClr>
                <a:srgbClr val="0070C0"/>
              </a:buClr>
            </a:pPr>
            <a:endParaRPr lang="ro-RO" sz="2000" dirty="0" smtClean="0">
              <a:latin typeface="+mn-lt"/>
            </a:endParaRP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>
                <a:latin typeface="+mn-lt"/>
              </a:rPr>
              <a:t>Rezultă:</a:t>
            </a:r>
            <a:endParaRPr lang="ro-RO" sz="2000" dirty="0" smtClean="0"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708920"/>
            <a:ext cx="6851047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727101"/>
            <a:ext cx="2808314" cy="64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625677"/>
            <a:ext cx="228985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5589240"/>
            <a:ext cx="1584177" cy="40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0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76672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CODOR CICLIC, CORECTOR DE O EROARE, REALIZAT CU REGISTRE </a:t>
            </a:r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DEPLASARE CU REACŢIE (R.D.R</a:t>
            </a:r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580" y="1268760"/>
            <a:ext cx="75608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 smtClean="0">
                <a:latin typeface="+mn-lt"/>
              </a:rPr>
              <a:t>Exemplu:</a:t>
            </a:r>
          </a:p>
          <a:p>
            <a:pPr algn="just"/>
            <a:r>
              <a:rPr lang="ro-RO" sz="2000" dirty="0" smtClean="0">
                <a:latin typeface="+mn-lt"/>
              </a:rPr>
              <a:t>S</a:t>
            </a:r>
            <a:r>
              <a:rPr lang="vi-VN" sz="2000" dirty="0" smtClean="0">
                <a:latin typeface="+mn-lt"/>
              </a:rPr>
              <a:t>e </a:t>
            </a:r>
            <a:r>
              <a:rPr lang="vi-VN" sz="2000" dirty="0">
                <a:latin typeface="+mn-lt"/>
              </a:rPr>
              <a:t>doreşte transmiterea numărului </a:t>
            </a:r>
            <a:r>
              <a:rPr lang="vi-VN" sz="2000" dirty="0" smtClean="0">
                <a:latin typeface="+mn-lt"/>
              </a:rPr>
              <a:t>N=5</a:t>
            </a:r>
            <a:r>
              <a:rPr lang="ro-RO" sz="2000" dirty="0" smtClean="0">
                <a:latin typeface="+mn-lt"/>
              </a:rPr>
              <a:t> </a:t>
            </a:r>
            <a:r>
              <a:rPr lang="vi-VN" sz="2000" dirty="0" smtClean="0">
                <a:latin typeface="+mn-lt"/>
              </a:rPr>
              <a:t>pe </a:t>
            </a:r>
            <a:r>
              <a:rPr lang="vi-VN" sz="2000" dirty="0">
                <a:latin typeface="+mn-lt"/>
              </a:rPr>
              <a:t>un canal pe care poate să apară o eroare, utilizând un cod ciclic, corector de </a:t>
            </a:r>
            <a:r>
              <a:rPr lang="vi-VN" sz="2000" dirty="0" smtClean="0">
                <a:latin typeface="+mn-lt"/>
              </a:rPr>
              <a:t>o</a:t>
            </a:r>
            <a:r>
              <a:rPr lang="ro-RO" sz="2000" dirty="0" smtClean="0">
                <a:latin typeface="+mn-lt"/>
              </a:rPr>
              <a:t> </a:t>
            </a:r>
            <a:r>
              <a:rPr lang="vi-VN" sz="2000" dirty="0" smtClean="0">
                <a:latin typeface="+mn-lt"/>
              </a:rPr>
              <a:t>eroare</a:t>
            </a:r>
            <a:r>
              <a:rPr lang="vi-VN" sz="2000" dirty="0">
                <a:latin typeface="+mn-lt"/>
              </a:rPr>
              <a:t>, realizat cu R.D.R. </a:t>
            </a:r>
            <a:endParaRPr lang="ro-RO" sz="2000" dirty="0" smtClean="0">
              <a:latin typeface="+mn-lt"/>
            </a:endParaRPr>
          </a:p>
          <a:p>
            <a:pPr algn="just"/>
            <a:endParaRPr lang="ro-RO" sz="2000" dirty="0" smtClean="0">
              <a:latin typeface="+mn-lt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vi-VN" sz="2000" dirty="0" smtClean="0">
                <a:latin typeface="+mn-lt"/>
              </a:rPr>
              <a:t>Numărul </a:t>
            </a:r>
            <a:r>
              <a:rPr lang="vi-VN" sz="2000" dirty="0">
                <a:latin typeface="+mn-lt"/>
              </a:rPr>
              <a:t>simbolurilor informaţionale se determină cu relaţia </a:t>
            </a:r>
            <a:r>
              <a:rPr lang="vi-VN" sz="2000" dirty="0" smtClean="0">
                <a:latin typeface="+mn-lt"/>
              </a:rPr>
              <a:t>2</a:t>
            </a:r>
            <a:r>
              <a:rPr lang="vi-VN" sz="2000" baseline="30000" dirty="0" smtClean="0">
                <a:latin typeface="+mn-lt"/>
              </a:rPr>
              <a:t>k</a:t>
            </a:r>
            <a:r>
              <a:rPr lang="vi-VN" sz="2000" dirty="0" smtClean="0">
                <a:latin typeface="+mn-lt"/>
              </a:rPr>
              <a:t>&gt;5</a:t>
            </a:r>
            <a:r>
              <a:rPr lang="vi-VN" sz="2000" dirty="0">
                <a:latin typeface="+mn-lt"/>
              </a:rPr>
              <a:t>, rezultând k=3. Cele trei simboluri informaţionale rezultă prin transcrierea </a:t>
            </a:r>
            <a:r>
              <a:rPr lang="vi-VN" sz="2000" dirty="0" smtClean="0">
                <a:latin typeface="+mn-lt"/>
              </a:rPr>
              <a:t>binară</a:t>
            </a:r>
            <a:r>
              <a:rPr lang="ro-RO" sz="2000" dirty="0" smtClean="0">
                <a:latin typeface="+mn-lt"/>
              </a:rPr>
              <a:t> </a:t>
            </a:r>
            <a:r>
              <a:rPr lang="vi-VN" sz="2000" dirty="0" smtClean="0">
                <a:latin typeface="+mn-lt"/>
              </a:rPr>
              <a:t>a </a:t>
            </a:r>
            <a:r>
              <a:rPr lang="vi-VN" sz="2000" dirty="0">
                <a:latin typeface="+mn-lt"/>
              </a:rPr>
              <a:t>numărului 5, adică (</a:t>
            </a:r>
            <a:r>
              <a:rPr lang="vi-VN" sz="2000" dirty="0" smtClean="0">
                <a:latin typeface="+mn-lt"/>
              </a:rPr>
              <a:t>5)</a:t>
            </a:r>
            <a:r>
              <a:rPr lang="vi-VN" sz="2000" baseline="-25000" dirty="0" smtClean="0">
                <a:latin typeface="+mn-lt"/>
              </a:rPr>
              <a:t>10</a:t>
            </a:r>
            <a:r>
              <a:rPr lang="vi-VN" sz="2000" dirty="0" smtClean="0">
                <a:latin typeface="+mn-lt"/>
              </a:rPr>
              <a:t>=(101)</a:t>
            </a:r>
            <a:r>
              <a:rPr lang="ro-RO" sz="2000" baseline="-25000" dirty="0">
                <a:latin typeface="+mn-lt"/>
              </a:rPr>
              <a:t>2</a:t>
            </a:r>
            <a:r>
              <a:rPr lang="vi-VN" sz="2000" dirty="0" smtClean="0">
                <a:latin typeface="+mn-lt"/>
              </a:rPr>
              <a:t>. </a:t>
            </a:r>
            <a:r>
              <a:rPr lang="vi-VN" sz="2000" dirty="0">
                <a:latin typeface="+mn-lt"/>
              </a:rPr>
              <a:t>Numărul simbolurilor de control necesare </a:t>
            </a:r>
            <a:r>
              <a:rPr lang="vi-VN" sz="2000" dirty="0" smtClean="0">
                <a:latin typeface="+mn-lt"/>
              </a:rPr>
              <a:t>se</a:t>
            </a:r>
            <a:r>
              <a:rPr lang="ro-RO" sz="2000" dirty="0" smtClean="0">
                <a:latin typeface="+mn-lt"/>
              </a:rPr>
              <a:t> </a:t>
            </a:r>
            <a:r>
              <a:rPr lang="vi-VN" sz="2000" dirty="0" smtClean="0">
                <a:latin typeface="+mn-lt"/>
              </a:rPr>
              <a:t>determină </a:t>
            </a:r>
            <a:r>
              <a:rPr lang="vi-VN" sz="2000" dirty="0">
                <a:latin typeface="+mn-lt"/>
              </a:rPr>
              <a:t>din relaţia </a:t>
            </a:r>
            <a:r>
              <a:rPr lang="vi-VN" sz="2000" dirty="0" smtClean="0">
                <a:latin typeface="+mn-lt"/>
              </a:rPr>
              <a:t>2</a:t>
            </a:r>
            <a:r>
              <a:rPr lang="vi-VN" sz="2000" baseline="30000" dirty="0" smtClean="0">
                <a:latin typeface="+mn-lt"/>
              </a:rPr>
              <a:t>m</a:t>
            </a:r>
            <a:r>
              <a:rPr lang="vi-VN" sz="2000" dirty="0" smtClean="0">
                <a:latin typeface="+mn-lt"/>
              </a:rPr>
              <a:t>≥</a:t>
            </a:r>
            <a:r>
              <a:rPr lang="vi-VN" sz="2000" dirty="0">
                <a:latin typeface="+mn-lt"/>
              </a:rPr>
              <a:t>m+3+1, rezultând m=3</a:t>
            </a:r>
            <a:r>
              <a:rPr lang="vi-VN" sz="2000" dirty="0" smtClean="0">
                <a:latin typeface="+mn-lt"/>
              </a:rPr>
              <a:t>.</a:t>
            </a:r>
            <a:endParaRPr lang="ro-RO" sz="2000" dirty="0" smtClean="0">
              <a:latin typeface="+mn-lt"/>
            </a:endParaRPr>
          </a:p>
          <a:p>
            <a:pPr algn="just"/>
            <a:endParaRPr lang="ro-RO" sz="2000" dirty="0" smtClean="0">
              <a:latin typeface="+mn-lt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vi-VN" sz="2000" dirty="0" smtClean="0">
                <a:latin typeface="+mn-lt"/>
              </a:rPr>
              <a:t>Se </a:t>
            </a:r>
            <a:r>
              <a:rPr lang="vi-VN" sz="2000" dirty="0">
                <a:latin typeface="+mn-lt"/>
              </a:rPr>
              <a:t>alege polinomul primitiv </a:t>
            </a:r>
            <a:r>
              <a:rPr lang="vi-VN" sz="2000" dirty="0" smtClean="0">
                <a:latin typeface="+mn-lt"/>
              </a:rPr>
              <a:t>g(x</a:t>
            </a:r>
            <a:r>
              <a:rPr lang="vi-VN" sz="2000" dirty="0">
                <a:latin typeface="+mn-lt"/>
              </a:rPr>
              <a:t>)=</a:t>
            </a:r>
            <a:r>
              <a:rPr lang="vi-VN" sz="2000" dirty="0" smtClean="0">
                <a:latin typeface="+mn-lt"/>
              </a:rPr>
              <a:t>1⊕</a:t>
            </a:r>
            <a:r>
              <a:rPr lang="vi-VN" sz="2000" dirty="0">
                <a:latin typeface="+mn-lt"/>
              </a:rPr>
              <a:t>x⊕</a:t>
            </a:r>
            <a:r>
              <a:rPr lang="vi-VN" sz="2000" dirty="0" smtClean="0">
                <a:latin typeface="+mn-lt"/>
              </a:rPr>
              <a:t>x</a:t>
            </a:r>
            <a:r>
              <a:rPr lang="vi-VN" sz="2000" baseline="30000" dirty="0" smtClean="0">
                <a:latin typeface="+mn-lt"/>
              </a:rPr>
              <a:t>3</a:t>
            </a:r>
            <a:endParaRPr lang="vi-VN" sz="2000" baseline="30000" dirty="0">
              <a:latin typeface="+mn-lt"/>
            </a:endParaRPr>
          </a:p>
          <a:p>
            <a:pPr algn="just"/>
            <a:endParaRPr lang="ro-RO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90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76672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CODOR CICLIC, CORECTOR DE O EROARE, REALIZAT CU REGISTRE </a:t>
            </a:r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DEPLASARE CU REACŢIE (R.D.R</a:t>
            </a:r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611317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7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76672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CODOR CICLIC, CORECTOR DE O EROARE, REALIZAT CU REGISTRE </a:t>
            </a:r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DEPLASARE CU REACŢIE (R.D.R</a:t>
            </a:r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99" y="1333805"/>
            <a:ext cx="7592089" cy="331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98" y="4797151"/>
            <a:ext cx="1992993" cy="93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11361"/>
            <a:ext cx="2823246" cy="50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9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76672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DECODOR CICLIC, CORECTOR DE O EROARE, REALIZAT CU REGISTRE </a:t>
            </a:r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DEPLASARE CU REACŢIE (R.D.R</a:t>
            </a:r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97" y="1850425"/>
            <a:ext cx="40482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70" y="2492896"/>
            <a:ext cx="2889921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51724"/>
            <a:ext cx="1444852" cy="4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02" y="4950136"/>
            <a:ext cx="722606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8402" y="1293728"/>
            <a:ext cx="55116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 smtClean="0">
                <a:latin typeface="+mn-lt"/>
              </a:rPr>
              <a:t>Cuvântul recepționat</a:t>
            </a:r>
            <a:r>
              <a:rPr lang="ro-RO" sz="2000" dirty="0">
                <a:latin typeface="+mn-lt"/>
              </a:rPr>
              <a:t>, scris sub </a:t>
            </a:r>
            <a:r>
              <a:rPr lang="ro-RO" sz="2000" dirty="0" smtClean="0">
                <a:latin typeface="+mn-lt"/>
              </a:rPr>
              <a:t>forma:</a:t>
            </a:r>
          </a:p>
          <a:p>
            <a:endParaRPr lang="ro-RO" sz="2000" dirty="0"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vi-VN" sz="2000" dirty="0" smtClean="0">
                <a:latin typeface="+mn-lt"/>
              </a:rPr>
              <a:t>polinomială</a:t>
            </a:r>
            <a:r>
              <a:rPr lang="ro-RO" sz="2000" dirty="0" smtClean="0">
                <a:latin typeface="+mn-lt"/>
              </a:rPr>
              <a:t>:</a:t>
            </a:r>
          </a:p>
          <a:p>
            <a:pPr marL="342900" indent="-342900">
              <a:buFont typeface="Wingdings" pitchFamily="2" charset="2"/>
              <a:buChar char="Ø"/>
            </a:pPr>
            <a:endParaRPr lang="ro-RO" sz="2000" dirty="0"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vi-VN" sz="2000" dirty="0" smtClean="0">
                <a:latin typeface="+mn-lt"/>
              </a:rPr>
              <a:t>matriceală</a:t>
            </a:r>
            <a:r>
              <a:rPr lang="ro-RO" sz="2000" dirty="0" smtClean="0">
                <a:latin typeface="+mn-lt"/>
              </a:rPr>
              <a:t>:</a:t>
            </a:r>
            <a:endParaRPr lang="ro-RO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73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91579" y="1268760"/>
            <a:ext cx="7560841" cy="1752600"/>
          </a:xfrm>
        </p:spPr>
        <p:txBody>
          <a:bodyPr>
            <a:normAutofit/>
          </a:bodyPr>
          <a:lstStyle/>
          <a:p>
            <a:pPr algn="ctr"/>
            <a:r>
              <a:rPr lang="ro-RO" sz="3800" b="1" dirty="0" smtClean="0">
                <a:solidFill>
                  <a:schemeClr val="bg1">
                    <a:lumMod val="85000"/>
                  </a:schemeClr>
                </a:solidFill>
              </a:rPr>
              <a:t>CODURI CICLICE</a:t>
            </a:r>
            <a:endParaRPr lang="en-US" sz="38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ro-RO" sz="38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o-RO" sz="2400" b="1" dirty="0">
                <a:solidFill>
                  <a:schemeClr val="bg1">
                    <a:lumMod val="85000"/>
                  </a:schemeClr>
                </a:solidFill>
              </a:rPr>
              <a:t>NESISTEMETICE ŞI SISTEMATICE</a:t>
            </a:r>
          </a:p>
        </p:txBody>
      </p:sp>
    </p:spTree>
    <p:extLst>
      <p:ext uri="{BB962C8B-B14F-4D97-AF65-F5344CB8AC3E}">
        <p14:creationId xmlns:p14="http://schemas.microsoft.com/office/powerpoint/2010/main" val="16517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76672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DECODOR CICLIC, CORECTOR DE O EROARE, REALIZAT CU REGISTRE </a:t>
            </a:r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DEPLASARE CU REACŢIE (R.D.R</a:t>
            </a:r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77" y="1196752"/>
            <a:ext cx="7610847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76672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DECODOR CICLIC, CORECTOR DE O EROARE, REALIZAT CU REGISTRE </a:t>
            </a:r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DEPLASARE CU REACŢIE (R.D.R</a:t>
            </a:r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677988"/>
            <a:ext cx="8229600" cy="3895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12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692696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SINTEZA DESCIFRATOARELOR DIN DECODOR </a:t>
            </a:r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CICLIC, CORECTOR DE O EROARE, REALIZAT CU REGISTRE </a:t>
            </a:r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DEPLASARE CU REACŢIE (R.D.R</a:t>
            </a:r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982" y="1628800"/>
            <a:ext cx="7966075" cy="51117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13956"/>
            <a:ext cx="8136904" cy="9988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SINTEZA DESCIFRATOARELOR DIN DECODOR </a:t>
            </a:r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CICLIC, CORECTOR DE O EROARE, REALIZAT CU REGISTRE </a:t>
            </a:r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DEPLASARE CU REACŢIE (R.D.R</a:t>
            </a:r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412776"/>
            <a:ext cx="6984776" cy="471245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692696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SINTEZA DESCIFRATOARELOR DIN DECODOR </a:t>
            </a:r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CICLIC, CORECTOR DE O EROARE, REALIZAT CU REGISTRE </a:t>
            </a:r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DEPLASARE CU REACŢIE (R.D.R</a:t>
            </a:r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1431" y="1429678"/>
            <a:ext cx="6207125" cy="51831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2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692696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SINTEZA DESCIFRATOARELOR DIN DECODOR </a:t>
            </a:r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CICLIC, CORECTOR DE O EROARE, REALIZAT CU REGISTRE </a:t>
            </a:r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DEPLASARE CU REACŢIE (R.D.R</a:t>
            </a:r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56" y="1412777"/>
            <a:ext cx="7716676" cy="534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96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692696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SINTEZA DESCIFRATOARELOR DIN DECODOR </a:t>
            </a:r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CICLIC, CORECTOR DE O EROARE, REALIZAT CU REGISTRE </a:t>
            </a:r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DEPLASARE CU REACŢIE (R.D.R</a:t>
            </a:r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176" y="3984027"/>
            <a:ext cx="40481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446542"/>
            <a:ext cx="84963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50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692696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SINTEZA DESCIFRATOARELOR DIN DECODOR </a:t>
            </a:r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CICLIC, CORECTOR DE O EROARE, REALIZAT CU REGISTRE </a:t>
            </a:r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DEPLASARE CU REACŢIE (R.D.R</a:t>
            </a:r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.) -- </a:t>
            </a:r>
            <a:r>
              <a:rPr lang="pt-BR" sz="2100" b="1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EXEMPLU</a:t>
            </a:r>
            <a:endParaRPr lang="en-US" sz="21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671" y="1556792"/>
            <a:ext cx="78797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dirty="0" smtClean="0"/>
              <a:t>	</a:t>
            </a:r>
            <a:r>
              <a:rPr lang="en-US" dirty="0" smtClean="0"/>
              <a:t>S</a:t>
            </a:r>
            <a:r>
              <a:rPr lang="pt-BR" dirty="0" smtClean="0"/>
              <a:t>e  </a:t>
            </a:r>
            <a:r>
              <a:rPr lang="pt-BR" dirty="0"/>
              <a:t>presupune ca s-a receptionat </a:t>
            </a:r>
            <a:r>
              <a:rPr lang="pt-BR" dirty="0" smtClean="0"/>
              <a:t>cuvântul v`(x)=x</a:t>
            </a:r>
            <a:r>
              <a:rPr lang="pt-BR" baseline="30000" dirty="0" smtClean="0"/>
              <a:t>2</a:t>
            </a:r>
            <a:r>
              <a:rPr lang="es-ES" dirty="0" smtClean="0"/>
              <a:t>⊕x</a:t>
            </a:r>
            <a:r>
              <a:rPr lang="es-ES" baseline="30000" dirty="0" smtClean="0"/>
              <a:t>5</a:t>
            </a:r>
            <a:r>
              <a:rPr lang="es-ES" dirty="0" smtClean="0"/>
              <a:t> </a:t>
            </a:r>
            <a:r>
              <a:rPr lang="ro-RO" dirty="0" smtClean="0"/>
              <a:t>pe</a:t>
            </a:r>
            <a:r>
              <a:rPr lang="en-US" dirty="0" smtClean="0"/>
              <a:t> </a:t>
            </a:r>
            <a:r>
              <a:rPr lang="it-IT" dirty="0" smtClean="0"/>
              <a:t>un </a:t>
            </a:r>
            <a:r>
              <a:rPr lang="it-IT" dirty="0"/>
              <a:t>canal pe care poate sa apara cel mult o eroare, iar polinomul generator al </a:t>
            </a:r>
            <a:r>
              <a:rPr lang="it-IT" dirty="0" smtClean="0"/>
              <a:t>codului </a:t>
            </a:r>
            <a:r>
              <a:rPr lang="es-ES" dirty="0" smtClean="0"/>
              <a:t>este </a:t>
            </a:r>
            <a:r>
              <a:rPr lang="es-ES" dirty="0"/>
              <a:t>g(x)=1⊕x⊕</a:t>
            </a:r>
            <a:r>
              <a:rPr lang="es-ES" dirty="0" smtClean="0"/>
              <a:t>x</a:t>
            </a:r>
            <a:r>
              <a:rPr lang="es-ES" baseline="30000" dirty="0" smtClean="0"/>
              <a:t>3</a:t>
            </a:r>
            <a:r>
              <a:rPr lang="es-ES" dirty="0" smtClean="0"/>
              <a:t>.</a:t>
            </a:r>
            <a:endParaRPr lang="es-ES" dirty="0"/>
          </a:p>
          <a:p>
            <a:pPr algn="just"/>
            <a:r>
              <a:rPr lang="ro-RO" dirty="0" smtClean="0"/>
              <a:t>	Structura </a:t>
            </a:r>
            <a:r>
              <a:rPr lang="ro-RO" dirty="0"/>
              <a:t>decodorului se poate deduce în acest caz particular</a:t>
            </a:r>
            <a:r>
              <a:rPr lang="ro-RO" dirty="0" smtClean="0"/>
              <a:t>, având </a:t>
            </a:r>
            <a:r>
              <a:rPr lang="ro-RO" dirty="0"/>
              <a:t>în vedere ca structura matriceala a cuvântului </a:t>
            </a:r>
            <a:r>
              <a:rPr lang="ro-RO" dirty="0" smtClean="0"/>
              <a:t>recep</a:t>
            </a:r>
            <a:r>
              <a:rPr lang="ro-RO" dirty="0"/>
              <a:t>ț</a:t>
            </a:r>
            <a:r>
              <a:rPr lang="ro-RO" dirty="0" smtClean="0"/>
              <a:t>ionat este </a:t>
            </a:r>
          </a:p>
          <a:p>
            <a:pPr algn="just"/>
            <a:r>
              <a:rPr lang="ro-RO" dirty="0" smtClean="0"/>
              <a:t>		[v</a:t>
            </a:r>
            <a:r>
              <a:rPr lang="en-US" dirty="0" smtClean="0"/>
              <a:t>`</a:t>
            </a:r>
            <a:r>
              <a:rPr lang="ro-RO" dirty="0" smtClean="0"/>
              <a:t>] </a:t>
            </a:r>
            <a:r>
              <a:rPr lang="ro-RO" dirty="0"/>
              <a:t>= [0 </a:t>
            </a:r>
            <a:r>
              <a:rPr lang="ro-RO" dirty="0" err="1"/>
              <a:t>0</a:t>
            </a:r>
            <a:r>
              <a:rPr lang="ro-RO" dirty="0"/>
              <a:t> 1 0 </a:t>
            </a:r>
            <a:r>
              <a:rPr lang="ro-RO" dirty="0" err="1" smtClean="0"/>
              <a:t>0</a:t>
            </a:r>
            <a:r>
              <a:rPr lang="en-US" dirty="0" smtClean="0"/>
              <a:t> </a:t>
            </a:r>
            <a:r>
              <a:rPr lang="ro-RO" dirty="0" smtClean="0"/>
              <a:t>1</a:t>
            </a:r>
            <a:r>
              <a:rPr lang="ro-RO" dirty="0"/>
              <a:t>], </a:t>
            </a:r>
            <a:endParaRPr lang="ro-RO" dirty="0" smtClean="0"/>
          </a:p>
          <a:p>
            <a:pPr algn="just"/>
            <a:r>
              <a:rPr lang="ro-RO" dirty="0" smtClean="0"/>
              <a:t>deci n</a:t>
            </a:r>
            <a:r>
              <a:rPr lang="en-US" baseline="-25000" dirty="0" smtClean="0"/>
              <a:t>1</a:t>
            </a:r>
            <a:r>
              <a:rPr lang="ro-RO" dirty="0" smtClean="0"/>
              <a:t>=6</a:t>
            </a:r>
            <a:r>
              <a:rPr lang="ro-RO" dirty="0"/>
              <a:t>, iar gradul polinomului </a:t>
            </a:r>
            <a:r>
              <a:rPr lang="ro-RO" dirty="0" smtClean="0"/>
              <a:t>generator </a:t>
            </a:r>
            <a:r>
              <a:rPr lang="ro-RO" dirty="0"/>
              <a:t>al codului fiind m=3, </a:t>
            </a:r>
            <a:r>
              <a:rPr lang="ro-RO" dirty="0" smtClean="0"/>
              <a:t>înseamnă </a:t>
            </a:r>
            <a:r>
              <a:rPr lang="ro-RO" dirty="0"/>
              <a:t>ca </a:t>
            </a:r>
            <a:r>
              <a:rPr lang="ro-RO" dirty="0" smtClean="0"/>
              <a:t>2</a:t>
            </a:r>
            <a:r>
              <a:rPr lang="en-US" baseline="30000" dirty="0" smtClean="0"/>
              <a:t>m</a:t>
            </a:r>
            <a:r>
              <a:rPr lang="en-US" dirty="0" smtClean="0"/>
              <a:t>-1=2</a:t>
            </a:r>
            <a:r>
              <a:rPr lang="en-US" baseline="30000" dirty="0" smtClean="0"/>
              <a:t>3</a:t>
            </a:r>
            <a:r>
              <a:rPr lang="en-US" dirty="0" smtClean="0"/>
              <a:t>-1=7.</a:t>
            </a:r>
          </a:p>
          <a:p>
            <a:pPr algn="just"/>
            <a:r>
              <a:rPr lang="ro-RO" dirty="0" smtClean="0"/>
              <a:t>	Rezultă că </a:t>
            </a:r>
            <a:r>
              <a:rPr lang="ro-RO" dirty="0"/>
              <a:t>pentru satisfacerea </a:t>
            </a:r>
            <a:r>
              <a:rPr lang="ro-RO" dirty="0" smtClean="0"/>
              <a:t>relației: </a:t>
            </a:r>
            <a:r>
              <a:rPr lang="ro-RO" dirty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&lt;2</a:t>
            </a:r>
            <a:r>
              <a:rPr lang="en-US" baseline="30000" dirty="0" smtClean="0"/>
              <a:t>m</a:t>
            </a:r>
            <a:r>
              <a:rPr lang="en-US" dirty="0" smtClean="0"/>
              <a:t>-1</a:t>
            </a:r>
            <a:r>
              <a:rPr lang="ro-RO" dirty="0" smtClean="0"/>
              <a:t>, </a:t>
            </a:r>
            <a:r>
              <a:rPr lang="ro-RO" dirty="0"/>
              <a:t>la </a:t>
            </a:r>
            <a:r>
              <a:rPr lang="ro-RO" dirty="0" smtClean="0"/>
              <a:t>sfârșitul cuvântului </a:t>
            </a:r>
            <a:r>
              <a:rPr lang="it-IT" dirty="0" smtClean="0"/>
              <a:t>receptionat </a:t>
            </a:r>
            <a:r>
              <a:rPr lang="it-IT" dirty="0"/>
              <a:t>mai trebuie adaugat un zero, adica se </a:t>
            </a:r>
            <a:r>
              <a:rPr lang="it-IT" dirty="0" smtClean="0"/>
              <a:t>consider</a:t>
            </a:r>
            <a:r>
              <a:rPr lang="ro-RO" dirty="0" smtClean="0"/>
              <a:t>ă</a:t>
            </a:r>
          </a:p>
          <a:p>
            <a:pPr algn="just"/>
            <a:r>
              <a:rPr lang="it-IT" dirty="0" smtClean="0"/>
              <a:t> </a:t>
            </a:r>
            <a:r>
              <a:rPr lang="ro-RO" dirty="0" smtClean="0"/>
              <a:t>		</a:t>
            </a:r>
            <a:r>
              <a:rPr lang="it-IT" dirty="0" smtClean="0"/>
              <a:t>[v</a:t>
            </a:r>
            <a:r>
              <a:rPr lang="en-US" dirty="0" smtClean="0"/>
              <a:t>]</a:t>
            </a:r>
            <a:r>
              <a:rPr lang="ro-RO" dirty="0" smtClean="0"/>
              <a:t> </a:t>
            </a:r>
            <a:r>
              <a:rPr lang="ro-RO" dirty="0"/>
              <a:t>= [0 </a:t>
            </a:r>
            <a:r>
              <a:rPr lang="ro-RO" dirty="0" err="1"/>
              <a:t>0</a:t>
            </a:r>
            <a:r>
              <a:rPr lang="ro-RO" dirty="0"/>
              <a:t> 1 0 </a:t>
            </a:r>
            <a:r>
              <a:rPr lang="ro-RO" dirty="0" err="1"/>
              <a:t>0</a:t>
            </a:r>
            <a:r>
              <a:rPr lang="ro-RO" dirty="0"/>
              <a:t> 1 0</a:t>
            </a:r>
            <a:r>
              <a:rPr lang="ro-RO" dirty="0" smtClean="0"/>
              <a:t>].</a:t>
            </a:r>
          </a:p>
          <a:p>
            <a:pPr algn="just"/>
            <a:endParaRPr lang="ro-RO" dirty="0"/>
          </a:p>
          <a:p>
            <a:pPr algn="just"/>
            <a:r>
              <a:rPr lang="it-IT" dirty="0"/>
              <a:t>	</a:t>
            </a:r>
            <a:r>
              <a:rPr lang="it-IT" dirty="0" smtClean="0"/>
              <a:t>Registrul </a:t>
            </a:r>
            <a:r>
              <a:rPr lang="it-IT" dirty="0"/>
              <a:t>principal va contine 7 celule binare, iar decodorul va avea </a:t>
            </a:r>
            <a:r>
              <a:rPr lang="it-IT" dirty="0" smtClean="0"/>
              <a:t>structura</a:t>
            </a:r>
            <a:r>
              <a:rPr lang="ro-RO" dirty="0" smtClean="0"/>
              <a:t> reprezentata </a:t>
            </a:r>
            <a:r>
              <a:rPr lang="ro-RO" dirty="0"/>
              <a:t>în figura </a:t>
            </a:r>
            <a:r>
              <a:rPr lang="en-US" dirty="0" err="1" smtClean="0"/>
              <a:t>urm</a:t>
            </a:r>
            <a:r>
              <a:rPr lang="ro-RO" dirty="0"/>
              <a:t>ă</a:t>
            </a:r>
            <a:r>
              <a:rPr lang="en-US" dirty="0" err="1" smtClean="0"/>
              <a:t>toare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9576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692696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SINTEZA DESCIFRATOARELOR DIN DECODOR </a:t>
            </a:r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CICLIC, CORECTOR DE O EROARE, REALIZAT CU REGISTRE </a:t>
            </a:r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DEPLASARE CU REACŢIE (R.D.R</a:t>
            </a:r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.) -- </a:t>
            </a:r>
            <a:r>
              <a:rPr lang="pt-BR" sz="21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EXEMPLU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314" y="1484908"/>
            <a:ext cx="8795091" cy="464032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9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692696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SINTEZA DESCIFRATOARELOR DIN DECODOR </a:t>
            </a:r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CICLIC, CORECTOR DE O EROARE, REALIZAT CU REGISTRE </a:t>
            </a:r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DEPLASARE CU REACŢIE (R.D.R</a:t>
            </a:r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.) -- </a:t>
            </a:r>
            <a:r>
              <a:rPr lang="pt-BR" sz="21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EXEMPLU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671" y="1556792"/>
            <a:ext cx="75787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600" dirty="0"/>
              <a:t> </a:t>
            </a:r>
            <a:r>
              <a:rPr lang="ro-RO" sz="1600" dirty="0" smtClean="0"/>
              <a:t>   Din </a:t>
            </a:r>
            <a:r>
              <a:rPr lang="ro-RO" sz="1600" dirty="0"/>
              <a:t>tabel </a:t>
            </a:r>
            <a:r>
              <a:rPr lang="ro-RO" sz="1600" dirty="0" smtClean="0"/>
              <a:t>rezultă </a:t>
            </a:r>
            <a:r>
              <a:rPr lang="ro-RO" sz="1600" dirty="0"/>
              <a:t>cuvântul corectat </a:t>
            </a:r>
            <a:r>
              <a:rPr lang="ro-RO" sz="1600" dirty="0" smtClean="0"/>
              <a:t> [</a:t>
            </a:r>
            <a:r>
              <a:rPr lang="ro-RO" sz="1600" dirty="0"/>
              <a:t>0 </a:t>
            </a:r>
            <a:r>
              <a:rPr lang="ro-RO" sz="1600" dirty="0" err="1"/>
              <a:t>0</a:t>
            </a:r>
            <a:r>
              <a:rPr lang="ro-RO" sz="1600" dirty="0"/>
              <a:t> 1 </a:t>
            </a:r>
            <a:r>
              <a:rPr lang="ro-RO" sz="1600" dirty="0" err="1"/>
              <a:t>1</a:t>
            </a:r>
            <a:r>
              <a:rPr lang="ro-RO" sz="1600" dirty="0"/>
              <a:t> 0 1 0].</a:t>
            </a:r>
          </a:p>
          <a:p>
            <a:pPr algn="just"/>
            <a:r>
              <a:rPr lang="ro-RO" sz="1600" dirty="0"/>
              <a:t> </a:t>
            </a:r>
            <a:r>
              <a:rPr lang="ro-RO" sz="1600" dirty="0" smtClean="0"/>
              <a:t>   Inițial</a:t>
            </a:r>
            <a:r>
              <a:rPr lang="ro-RO" sz="1600" dirty="0"/>
              <a:t>, toate celulele binare sunt resetate. Pentru simplificarea scrierii, s-a </a:t>
            </a:r>
            <a:r>
              <a:rPr lang="ro-RO" sz="1600" dirty="0" smtClean="0"/>
              <a:t>considerat </a:t>
            </a:r>
            <a:r>
              <a:rPr lang="ro-RO" sz="1600" dirty="0"/>
              <a:t>ca </a:t>
            </a:r>
            <a:r>
              <a:rPr lang="ro-RO" sz="1600" dirty="0" smtClean="0"/>
              <a:t>următorul </a:t>
            </a:r>
            <a:r>
              <a:rPr lang="ro-RO" sz="1600" dirty="0"/>
              <a:t>cuvânt </a:t>
            </a:r>
            <a:r>
              <a:rPr lang="ro-RO" sz="1600" dirty="0" smtClean="0"/>
              <a:t>recepționat </a:t>
            </a:r>
            <a:r>
              <a:rPr lang="ro-RO" sz="1600" dirty="0"/>
              <a:t>este format din 7 zerouri (</a:t>
            </a:r>
            <a:r>
              <a:rPr lang="ro-RO" sz="1600" dirty="0" err="1"/>
              <a:t>tactele</a:t>
            </a:r>
            <a:r>
              <a:rPr lang="ro-RO" sz="1600" dirty="0"/>
              <a:t> </a:t>
            </a:r>
            <a:r>
              <a:rPr lang="ro-RO" sz="1600" dirty="0" smtClean="0"/>
              <a:t>8÷14</a:t>
            </a:r>
            <a:r>
              <a:rPr lang="ro-RO" sz="1600" dirty="0"/>
              <a:t>). </a:t>
            </a:r>
            <a:endParaRPr lang="ro-RO" sz="1600" dirty="0" smtClean="0"/>
          </a:p>
          <a:p>
            <a:pPr algn="just"/>
            <a:r>
              <a:rPr lang="ro-RO" sz="1600" dirty="0" smtClean="0"/>
              <a:t>    La tactul </a:t>
            </a:r>
            <a:r>
              <a:rPr lang="ro-RO" sz="1600" dirty="0"/>
              <a:t>8, când ultimul simbol din primul cuvânt </a:t>
            </a:r>
            <a:r>
              <a:rPr lang="ro-RO" sz="1600" dirty="0" smtClean="0"/>
              <a:t>recepționat </a:t>
            </a:r>
            <a:r>
              <a:rPr lang="ro-RO" sz="1600" dirty="0"/>
              <a:t>este introdus în R.D.R</a:t>
            </a:r>
            <a:r>
              <a:rPr lang="ro-RO" sz="1600" dirty="0" smtClean="0"/>
              <a:t>., </a:t>
            </a:r>
            <a:r>
              <a:rPr lang="it-IT" sz="1600" dirty="0" smtClean="0"/>
              <a:t>comutatorul </a:t>
            </a:r>
            <a:r>
              <a:rPr lang="it-IT" sz="1600" dirty="0"/>
              <a:t>C este trecut pe pozitia II. La tactul 11, la iesirea portii logice SI </a:t>
            </a:r>
            <a:r>
              <a:rPr lang="it-IT" sz="1600" dirty="0" smtClean="0"/>
              <a:t>va</a:t>
            </a:r>
            <a:r>
              <a:rPr lang="ro-RO" sz="1600" dirty="0" smtClean="0"/>
              <a:t> rezulta </a:t>
            </a:r>
            <a:r>
              <a:rPr lang="ro-RO" sz="1600" dirty="0"/>
              <a:t>“1” logic care, pe de o parte, sumat </a:t>
            </a:r>
            <a:r>
              <a:rPr lang="ro-RO" sz="1600" dirty="0" err="1"/>
              <a:t>modulo</a:t>
            </a:r>
            <a:r>
              <a:rPr lang="ro-RO" sz="1600" dirty="0"/>
              <a:t> 2 cu “0” logic memorat în </a:t>
            </a:r>
            <a:r>
              <a:rPr lang="ro-RO" sz="1600" dirty="0" smtClean="0"/>
              <a:t>M</a:t>
            </a:r>
            <a:r>
              <a:rPr lang="ro-RO" sz="1600" baseline="-25000" dirty="0" smtClean="0"/>
              <a:t>0</a:t>
            </a:r>
            <a:r>
              <a:rPr lang="ro-RO" sz="1600" dirty="0" smtClean="0"/>
              <a:t> va determina </a:t>
            </a:r>
            <a:r>
              <a:rPr lang="ro-RO" sz="1600" dirty="0"/>
              <a:t>corectarea acestui simbol, iar, pe de alta parte, va determina </a:t>
            </a:r>
            <a:r>
              <a:rPr lang="ro-RO" sz="1600" dirty="0" smtClean="0"/>
              <a:t>trecerea celulelor </a:t>
            </a:r>
            <a:r>
              <a:rPr lang="ro-RO" sz="1600" dirty="0"/>
              <a:t>binare </a:t>
            </a:r>
            <a:r>
              <a:rPr lang="ro-RO" sz="1600" dirty="0" smtClean="0"/>
              <a:t>B1, B2 </a:t>
            </a:r>
            <a:r>
              <a:rPr lang="ro-RO" sz="1600" dirty="0"/>
              <a:t>si </a:t>
            </a:r>
            <a:r>
              <a:rPr lang="ro-RO" sz="1600" dirty="0" smtClean="0"/>
              <a:t>B3 </a:t>
            </a:r>
            <a:r>
              <a:rPr lang="ro-RO" sz="1600" dirty="0"/>
              <a:t>în “0” logic, </a:t>
            </a:r>
            <a:r>
              <a:rPr lang="ro-RO" sz="1600" dirty="0" smtClean="0"/>
              <a:t>pregătind </a:t>
            </a:r>
            <a:r>
              <a:rPr lang="ro-RO" sz="1600" dirty="0"/>
              <a:t>astfel </a:t>
            </a:r>
            <a:r>
              <a:rPr lang="ro-RO" sz="1600" dirty="0" err="1"/>
              <a:t>R.D.R.-ul</a:t>
            </a:r>
            <a:r>
              <a:rPr lang="ro-RO" sz="1600" dirty="0"/>
              <a:t> </a:t>
            </a:r>
            <a:r>
              <a:rPr lang="ro-RO" sz="1600" dirty="0" smtClean="0"/>
              <a:t>pentru </a:t>
            </a:r>
            <a:r>
              <a:rPr lang="it-IT" sz="1600" dirty="0" smtClean="0"/>
              <a:t>receptionarea </a:t>
            </a:r>
            <a:r>
              <a:rPr lang="it-IT" sz="1600" dirty="0"/>
              <a:t>altui cuvânt. </a:t>
            </a:r>
            <a:endParaRPr lang="ro-RO" sz="1600" dirty="0" smtClean="0"/>
          </a:p>
          <a:p>
            <a:pPr algn="just"/>
            <a:r>
              <a:rPr lang="ro-RO" sz="1600" dirty="0" smtClean="0"/>
              <a:t>    </a:t>
            </a:r>
            <a:r>
              <a:rPr lang="it-IT" sz="1600" dirty="0" smtClean="0"/>
              <a:t>Dac</a:t>
            </a:r>
            <a:r>
              <a:rPr lang="ro-RO" sz="1600" dirty="0" smtClean="0"/>
              <a:t>ă</a:t>
            </a:r>
            <a:r>
              <a:rPr lang="it-IT" sz="1600" dirty="0" smtClean="0"/>
              <a:t> </a:t>
            </a:r>
            <a:r>
              <a:rPr lang="it-IT" sz="1600" dirty="0"/>
              <a:t>se înlatura simbolul “0” care a fost </a:t>
            </a:r>
            <a:r>
              <a:rPr lang="it-IT" sz="1600" dirty="0" smtClean="0"/>
              <a:t>adaugat</a:t>
            </a:r>
            <a:r>
              <a:rPr lang="ro-RO" sz="1600" dirty="0" smtClean="0"/>
              <a:t> </a:t>
            </a:r>
            <a:r>
              <a:rPr lang="pt-BR" sz="1600" dirty="0" smtClean="0"/>
              <a:t>suplimentar</a:t>
            </a:r>
            <a:r>
              <a:rPr lang="pt-BR" sz="1600" dirty="0"/>
              <a:t>, rezulta ca s-a transmis cuvântul de cod [v] = [0 0 1 1 0 1]. </a:t>
            </a:r>
            <a:endParaRPr lang="ro-RO" sz="1600" dirty="0" smtClean="0"/>
          </a:p>
          <a:p>
            <a:pPr algn="just"/>
            <a:r>
              <a:rPr lang="ro-RO" sz="1600" dirty="0" smtClean="0"/>
              <a:t>    </a:t>
            </a:r>
            <a:r>
              <a:rPr lang="pt-BR" sz="1600" dirty="0" smtClean="0"/>
              <a:t>Deoarece</a:t>
            </a:r>
            <a:r>
              <a:rPr lang="ro-RO" sz="1600" dirty="0" smtClean="0"/>
              <a:t> </a:t>
            </a:r>
            <a:r>
              <a:rPr lang="it-IT" sz="1600" dirty="0" smtClean="0"/>
              <a:t>polinomul </a:t>
            </a:r>
            <a:r>
              <a:rPr lang="it-IT" sz="1600" dirty="0"/>
              <a:t>generator al codului are gradul m=3, rezulta ca primele 3 simboluri </a:t>
            </a:r>
            <a:r>
              <a:rPr lang="it-IT" sz="1600" dirty="0" smtClean="0"/>
              <a:t>din</a:t>
            </a:r>
            <a:r>
              <a:rPr lang="ro-RO" sz="1600" dirty="0" smtClean="0"/>
              <a:t> cuvântul </a:t>
            </a:r>
            <a:r>
              <a:rPr lang="ro-RO" sz="1600" dirty="0"/>
              <a:t>transmis sunt simboluri de control, iar </a:t>
            </a:r>
            <a:r>
              <a:rPr lang="ro-RO" sz="1600" dirty="0" smtClean="0"/>
              <a:t>următoarele </a:t>
            </a:r>
            <a:r>
              <a:rPr lang="ro-RO" sz="1600" dirty="0"/>
              <a:t>3 </a:t>
            </a:r>
            <a:r>
              <a:rPr lang="ro-RO" sz="1600" dirty="0" smtClean="0"/>
              <a:t>simboluri informaționale</a:t>
            </a:r>
            <a:r>
              <a:rPr lang="ro-RO" sz="1600" dirty="0"/>
              <a:t>. Trecând în zecimal </a:t>
            </a:r>
            <a:r>
              <a:rPr lang="ro-RO" sz="1600" dirty="0" smtClean="0"/>
              <a:t>numărul </a:t>
            </a:r>
            <a:r>
              <a:rPr lang="ro-RO" sz="1600" dirty="0"/>
              <a:t>binar </a:t>
            </a:r>
            <a:r>
              <a:rPr lang="ro-RO" sz="1600" dirty="0" smtClean="0"/>
              <a:t>corespunzător simbolurilor </a:t>
            </a:r>
            <a:r>
              <a:rPr lang="pt-BR" sz="1600" dirty="0" smtClean="0"/>
              <a:t>informationale</a:t>
            </a:r>
            <a:r>
              <a:rPr lang="pt-BR" sz="1600" dirty="0"/>
              <a:t>, rezulta ca s-a transmis numarul zecimal (</a:t>
            </a:r>
            <a:r>
              <a:rPr lang="pt-BR" sz="1600" dirty="0" smtClean="0"/>
              <a:t>101)</a:t>
            </a:r>
            <a:r>
              <a:rPr lang="ro-RO" sz="1600" baseline="-25000" dirty="0" smtClean="0"/>
              <a:t>2</a:t>
            </a:r>
            <a:r>
              <a:rPr lang="ro-RO" sz="1600" dirty="0" smtClean="0"/>
              <a:t> </a:t>
            </a:r>
            <a:r>
              <a:rPr lang="ro-RO" sz="1600" dirty="0"/>
              <a:t>= (</a:t>
            </a:r>
            <a:r>
              <a:rPr lang="ro-RO" sz="1600" dirty="0" smtClean="0"/>
              <a:t>5)</a:t>
            </a:r>
            <a:r>
              <a:rPr lang="ro-RO" sz="1600" baseline="-25000" dirty="0" smtClean="0"/>
              <a:t>10</a:t>
            </a:r>
            <a:r>
              <a:rPr lang="ro-RO" sz="1600" dirty="0" smtClean="0"/>
              <a:t>.</a:t>
            </a:r>
          </a:p>
          <a:p>
            <a:pPr algn="just"/>
            <a:r>
              <a:rPr lang="ro-RO" sz="1600" dirty="0" smtClean="0"/>
              <a:t>    Dacă </a:t>
            </a:r>
            <a:r>
              <a:rPr lang="ro-RO" sz="1600" dirty="0"/>
              <a:t>nu s-ar </a:t>
            </a:r>
            <a:r>
              <a:rPr lang="ro-RO" sz="1600" dirty="0" smtClean="0"/>
              <a:t>fi </a:t>
            </a:r>
            <a:r>
              <a:rPr lang="pt-BR" sz="1600" dirty="0" smtClean="0"/>
              <a:t>efectuat </a:t>
            </a:r>
            <a:r>
              <a:rPr lang="pt-BR" sz="1600" dirty="0"/>
              <a:t>corectia erorii, s-ar fi decis ca s-a transmis numarul (</a:t>
            </a:r>
            <a:r>
              <a:rPr lang="pt-BR" sz="1600" dirty="0" smtClean="0"/>
              <a:t>001)</a:t>
            </a:r>
            <a:r>
              <a:rPr lang="ro-RO" sz="1600" baseline="-25000" dirty="0" smtClean="0"/>
              <a:t>2</a:t>
            </a:r>
            <a:r>
              <a:rPr lang="ro-RO" sz="1600" dirty="0" smtClean="0"/>
              <a:t> </a:t>
            </a:r>
            <a:r>
              <a:rPr lang="ro-RO" sz="1600" dirty="0"/>
              <a:t>= (</a:t>
            </a:r>
            <a:r>
              <a:rPr lang="ro-RO" sz="1600" dirty="0" smtClean="0"/>
              <a:t>1)</a:t>
            </a:r>
            <a:r>
              <a:rPr lang="ro-RO" sz="1600" baseline="-25000" dirty="0" smtClean="0"/>
              <a:t>10</a:t>
            </a:r>
            <a:endParaRPr lang="ro-RO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9506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REGISTRE DE DEPLASARE CU REACŢIE (R.D.R.) UTILIZATE ÎN CODAREA ŞI DECODAREA CODURILOR CICLICE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11120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7424" y="4077072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vi-VN" sz="2400" dirty="0">
                <a:latin typeface="+mn-lt"/>
              </a:rPr>
              <a:t>Mulţimea stărilor celulelor la un moment dat defineşte starea registrului </a:t>
            </a:r>
            <a:r>
              <a:rPr lang="vi-VN" sz="2400" dirty="0" smtClean="0">
                <a:latin typeface="+mn-lt"/>
              </a:rPr>
              <a:t>din</a:t>
            </a:r>
            <a:r>
              <a:rPr lang="en-US" sz="2400" dirty="0" smtClean="0">
                <a:latin typeface="+mn-lt"/>
              </a:rPr>
              <a:t> </a:t>
            </a:r>
            <a:r>
              <a:rPr lang="vi-VN" sz="2400" dirty="0" smtClean="0">
                <a:latin typeface="+mn-lt"/>
              </a:rPr>
              <a:t>acel </a:t>
            </a:r>
            <a:r>
              <a:rPr lang="vi-VN" sz="2400" dirty="0">
                <a:latin typeface="+mn-lt"/>
              </a:rPr>
              <a:t>moment. </a:t>
            </a:r>
            <a:endParaRPr lang="ro-RO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97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DEFINIREA MATRICEI GENERATOARE ŞI DE CONTROL ÎN CAZUL CODURILOR CICLICE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12875"/>
            <a:ext cx="8229600" cy="44148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5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DEFINIREA MATRICEI GENERATOARE ŞI DE CONTROL ÎN CAZUL CODURILOR CICLICE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8538" y="1052513"/>
            <a:ext cx="7145337" cy="50736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5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DEFINIREA MATRICEI GENERATOARE ŞI DE CONTROL ÎN CAZUL CODURILOR CICLICE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089323"/>
            <a:ext cx="8497888" cy="5689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19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3600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DEFINIREA PACHETELOR DE ERORI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871538"/>
            <a:ext cx="8856662" cy="57546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7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3600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DEFINIREA PACHETELOR DE ERORI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485" y="1034181"/>
            <a:ext cx="8281987" cy="54911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8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RELAŢII ÎNTRE COLOANELE MATRICEI DE CONTROL PENTRU DETECŢIA ŞI CORECŢIA PACHETELOR DE ERORI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939" y="1074738"/>
            <a:ext cx="8424862" cy="57832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8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DETERMINAREA NUMĂRULUI SIMBOLURILOR DE CONTROL PENTRU DETECŢIA PACHETELOR DE ERORI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850" y="1340768"/>
            <a:ext cx="7732713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6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CODOR CICLIC CORECTOR DE DOUĂ ERORI ADIACENTE SAU MAI PUŢINE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" y="1124744"/>
            <a:ext cx="8172772" cy="563176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32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CODOR CICLIC CORECTOR DE DOUĂ ERORI ADIACENTE SAU MAI PUŢINE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47875"/>
            <a:ext cx="8208962" cy="332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CODOR CICLIC CORECTOR DE DOUĂ ERORI ADIACENTE SAU MAI PUŢINE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0" y="1484784"/>
            <a:ext cx="855345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2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REGISTRE DE DEPLASARE CU REACŢIE (R.D.R.) UTILIZATE ÎN CODAREA ŞI DECODAREA CODURILOR CICLICE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5616624" cy="464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1491749"/>
            <a:ext cx="52196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r>
              <a:rPr lang="en-US" dirty="0" smtClean="0"/>
              <a:t> 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endParaRPr lang="en-US" dirty="0" smtClean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endParaRPr lang="en-US" dirty="0" smtClean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endParaRPr lang="en-US" dirty="0"/>
          </a:p>
          <a:p>
            <a:pPr>
              <a:buClr>
                <a:srgbClr val="0070C0"/>
              </a:buClr>
            </a:pPr>
            <a:endParaRPr lang="en-US" dirty="0"/>
          </a:p>
          <a:p>
            <a:pPr>
              <a:buClr>
                <a:srgbClr val="0070C0"/>
              </a:buClr>
            </a:pPr>
            <a:endParaRPr lang="en-US" sz="800" dirty="0"/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Ø"/>
            </a:pPr>
            <a:r>
              <a:rPr lang="en-US" dirty="0" smtClean="0"/>
              <a:t>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1087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CODOR CICLIC CORECTOR DE DOUĂ ERORI ADIACENTE SAU MAI </a:t>
            </a:r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PUŢINE -- </a:t>
            </a:r>
            <a:r>
              <a:rPr lang="pt-BR" sz="21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EXEMPLU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671" y="1268760"/>
            <a:ext cx="75787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dirty="0" smtClean="0"/>
              <a:t>Se considera că trebuie întocmit cuvântul de cod pentru transmiterea numărului N=3 pe un canal pe care pot sa apară două erori adiacente sau mai puține. </a:t>
            </a:r>
          </a:p>
          <a:p>
            <a:pPr algn="just"/>
            <a:endParaRPr lang="ro-RO" dirty="0" smtClean="0"/>
          </a:p>
          <a:p>
            <a:pPr algn="just"/>
            <a:r>
              <a:rPr lang="ro-RO" dirty="0" smtClean="0"/>
              <a:t>Numărul și structura simbolurilor informaționale rezultă prin transcrierea binară a numărului ce urmează a fi codat, adică (N)</a:t>
            </a:r>
            <a:r>
              <a:rPr lang="ro-RO" baseline="-25000" dirty="0" smtClean="0"/>
              <a:t>10</a:t>
            </a:r>
            <a:r>
              <a:rPr lang="ro-RO" dirty="0" smtClean="0"/>
              <a:t> = (3)</a:t>
            </a:r>
            <a:r>
              <a:rPr lang="ro-RO" baseline="-25000" dirty="0" smtClean="0"/>
              <a:t>10</a:t>
            </a:r>
            <a:r>
              <a:rPr lang="ro-RO" dirty="0" smtClean="0"/>
              <a:t>=(11)</a:t>
            </a:r>
            <a:r>
              <a:rPr lang="ro-RO" baseline="-25000" dirty="0" smtClean="0"/>
              <a:t>2</a:t>
            </a:r>
            <a:r>
              <a:rPr lang="ro-RO" dirty="0" smtClean="0"/>
              <a:t>.</a:t>
            </a:r>
          </a:p>
          <a:p>
            <a:pPr algn="just"/>
            <a:endParaRPr lang="ro-RO" dirty="0" smtClean="0"/>
          </a:p>
          <a:p>
            <a:pPr algn="just"/>
            <a:r>
              <a:rPr lang="ro-RO" dirty="0" smtClean="0"/>
              <a:t>Rezultă:    2</a:t>
            </a:r>
            <a:r>
              <a:rPr lang="ro-RO" baseline="30000" dirty="0" smtClean="0"/>
              <a:t>mc-1</a:t>
            </a:r>
            <a:r>
              <a:rPr lang="ro-RO" dirty="0" smtClean="0"/>
              <a:t>≥m</a:t>
            </a:r>
            <a:r>
              <a:rPr lang="ro-RO" baseline="-25000" dirty="0" smtClean="0"/>
              <a:t>c</a:t>
            </a:r>
            <a:r>
              <a:rPr lang="ro-RO" dirty="0" smtClean="0"/>
              <a:t>+3 de unde se deduce m</a:t>
            </a:r>
            <a:r>
              <a:rPr lang="ro-RO" baseline="-25000" dirty="0" smtClean="0"/>
              <a:t>c</a:t>
            </a:r>
            <a:r>
              <a:rPr lang="ro-RO" dirty="0" smtClean="0"/>
              <a:t>=4.</a:t>
            </a:r>
          </a:p>
          <a:p>
            <a:pPr algn="just"/>
            <a:endParaRPr lang="ro-RO" dirty="0" smtClean="0"/>
          </a:p>
          <a:p>
            <a:pPr algn="just"/>
            <a:r>
              <a:rPr lang="ro-RO" dirty="0" smtClean="0"/>
              <a:t>Rezultă că polinomul primitiv g(x) trebuie sa aibă gradul m=3. </a:t>
            </a:r>
          </a:p>
          <a:p>
            <a:pPr algn="just"/>
            <a:endParaRPr lang="ro-RO" dirty="0" smtClean="0"/>
          </a:p>
          <a:p>
            <a:pPr algn="just"/>
            <a:r>
              <a:rPr lang="ro-RO" dirty="0" smtClean="0"/>
              <a:t>Fie polinomul	g</a:t>
            </a:r>
            <a:r>
              <a:rPr lang="ro-RO" baseline="-25000" dirty="0" smtClean="0"/>
              <a:t>1</a:t>
            </a:r>
            <a:r>
              <a:rPr lang="ro-RO" dirty="0" smtClean="0"/>
              <a:t>(x)=1⊕x</a:t>
            </a:r>
            <a:r>
              <a:rPr lang="ro-RO" baseline="30000" dirty="0" smtClean="0"/>
              <a:t>2</a:t>
            </a:r>
            <a:r>
              <a:rPr lang="ro-RO" dirty="0" smtClean="0"/>
              <a:t>⊕x</a:t>
            </a:r>
            <a:r>
              <a:rPr lang="ro-RO" baseline="30000" dirty="0" smtClean="0"/>
              <a:t>3</a:t>
            </a:r>
          </a:p>
          <a:p>
            <a:pPr algn="just"/>
            <a:endParaRPr lang="ro-RO" baseline="30000" dirty="0" smtClean="0"/>
          </a:p>
          <a:p>
            <a:pPr algn="just"/>
            <a:r>
              <a:rPr lang="ro-RO" dirty="0" smtClean="0"/>
              <a:t>Rezultă:		g(x)= (</a:t>
            </a:r>
            <a:r>
              <a:rPr lang="ro-RO" dirty="0" err="1" smtClean="0"/>
              <a:t>x</a:t>
            </a:r>
            <a:r>
              <a:rPr lang="ro-RO" dirty="0" smtClean="0"/>
              <a:t>⊕1) (</a:t>
            </a:r>
            <a:r>
              <a:rPr lang="ro-RO" dirty="0" err="1" smtClean="0"/>
              <a:t>1</a:t>
            </a:r>
            <a:r>
              <a:rPr lang="ro-RO" dirty="0" smtClean="0"/>
              <a:t>⊕x</a:t>
            </a:r>
            <a:r>
              <a:rPr lang="ro-RO" baseline="30000" dirty="0" smtClean="0"/>
              <a:t>2</a:t>
            </a:r>
            <a:r>
              <a:rPr lang="ro-RO" dirty="0" smtClean="0"/>
              <a:t>⊕x</a:t>
            </a:r>
            <a:r>
              <a:rPr lang="ro-RO" baseline="30000" dirty="0" smtClean="0"/>
              <a:t>3</a:t>
            </a:r>
            <a:r>
              <a:rPr lang="ro-RO" dirty="0" smtClean="0"/>
              <a:t>).</a:t>
            </a:r>
          </a:p>
          <a:p>
            <a:pPr algn="just"/>
            <a:endParaRPr lang="ro-RO" dirty="0" smtClean="0"/>
          </a:p>
          <a:p>
            <a:pPr algn="just"/>
            <a:r>
              <a:rPr lang="ro-RO" dirty="0" smtClean="0"/>
              <a:t>Structura </a:t>
            </a:r>
            <a:r>
              <a:rPr lang="ro-RO" dirty="0" err="1" smtClean="0"/>
              <a:t>codorului</a:t>
            </a:r>
            <a:r>
              <a:rPr lang="ro-RO" dirty="0" smtClean="0"/>
              <a:t> pentru acest caz particular este data în figura următoare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3976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CODOR CICLIC CORECTOR DE DOUĂ ERORI ADIACENTE SAU MAI </a:t>
            </a:r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PUŢINE -- </a:t>
            </a:r>
            <a:r>
              <a:rPr lang="pt-BR" sz="21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EXEMPLU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00" y="1120948"/>
            <a:ext cx="5904656" cy="237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5108"/>
            <a:ext cx="7488832" cy="255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09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DECODOR </a:t>
            </a:r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CICLIC CORECTOR DE DOUĂ ERORI ADIACENTE SAU MAI PUŢINE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098" y="1124744"/>
            <a:ext cx="8190601" cy="5400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42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DECODOR </a:t>
            </a:r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CICLIC CORECTOR DE DOUĂ ERORI ADIACENTE SAU MAI PUŢINE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84313"/>
            <a:ext cx="8507412" cy="4540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DECODOR </a:t>
            </a:r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CICLIC CORECTOR DE DOUĂ ERORI ADIACENTE SAU MAI PUŢINE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066" y="1195543"/>
            <a:ext cx="8964612" cy="4895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3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DECODOR </a:t>
            </a:r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CICLIC CORECTOR DE DOUĂ ERORI ADIACENTE SAU MAI PUŢINE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124744"/>
            <a:ext cx="7969250" cy="50006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8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DECODOR </a:t>
            </a:r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CICLIC CORECTOR DE DOUĂ ERORI ADIACENTE SAU MAI PUŢINE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848600" cy="548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6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DECODOR </a:t>
            </a:r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CICLIC CORECTOR DE DOUĂ ERORI ADIACENTE SAU MAI PUŢINE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7561263" cy="47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79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REGISTRE DE DEPLASARE CU REACŢIE (R.D.R.) UTILIZATE ÎN CODAREA ŞI DECODAREA CODURILOR CICLICE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628800"/>
            <a:ext cx="358725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861048"/>
            <a:ext cx="2700337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79912" y="4551208"/>
            <a:ext cx="47525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+mn-lt"/>
              </a:rPr>
              <a:t>- </a:t>
            </a:r>
            <a:r>
              <a:rPr lang="ro-RO" sz="2500" dirty="0" smtClean="0">
                <a:latin typeface="+mn-lt"/>
              </a:rPr>
              <a:t>matricea </a:t>
            </a:r>
            <a:r>
              <a:rPr lang="ro-RO" sz="2500" dirty="0">
                <a:latin typeface="+mn-lt"/>
              </a:rPr>
              <a:t>conexiunilor </a:t>
            </a:r>
            <a:r>
              <a:rPr lang="ro-RO" sz="2500" dirty="0" err="1">
                <a:latin typeface="+mn-lt"/>
              </a:rPr>
              <a:t>R.D.R-ului</a:t>
            </a:r>
            <a:r>
              <a:rPr lang="ro-RO" sz="2500" dirty="0" smtClean="0">
                <a:latin typeface="+mn-lt"/>
              </a:rPr>
              <a:t>.</a:t>
            </a:r>
            <a:endParaRPr lang="ro-RO" sz="25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226729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[S`]=[T] [S]</a:t>
            </a:r>
            <a:endParaRPr lang="ro-RO" sz="2800" b="1" dirty="0">
              <a:latin typeface="+mn-lt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644008" y="2420888"/>
            <a:ext cx="648072" cy="288032"/>
          </a:xfrm>
          <a:prstGeom prst="rightArrow">
            <a:avLst/>
          </a:prstGeom>
          <a:solidFill>
            <a:srgbClr val="0070C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2669" rIns="94004" bIns="62670" numCol="1" spcCol="1270" rtlCol="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o-RO" sz="1400" kern="1200"/>
          </a:p>
        </p:txBody>
      </p:sp>
    </p:spTree>
    <p:extLst>
      <p:ext uri="{BB962C8B-B14F-4D97-AF65-F5344CB8AC3E}">
        <p14:creationId xmlns:p14="http://schemas.microsoft.com/office/powerpoint/2010/main" val="133291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4479634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just"/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pPr algn="just"/>
            <a:fld id="{61C57487-DEE2-4C0E-ADED-8B4DFDDA975B}" type="slidenum">
              <a:rPr lang="en-US" smtClean="0"/>
              <a:pPr algn="just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REGISTRE DE DEPLASARE CU REACŢIE (R.D.R.) UTILIZATE ÎN CODAREA ŞI DECODAREA CODURILOR CICLICE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671" y="1340768"/>
            <a:ext cx="75787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+mn-lt"/>
              </a:rPr>
              <a:t>Observ</a:t>
            </a:r>
            <a:r>
              <a:rPr lang="ro-RO" sz="2000" dirty="0" err="1" smtClean="0">
                <a:latin typeface="+mn-lt"/>
              </a:rPr>
              <a:t>ăm</a:t>
            </a:r>
            <a:r>
              <a:rPr lang="ro-RO" sz="2000" dirty="0" smtClean="0">
                <a:latin typeface="+mn-lt"/>
              </a:rPr>
              <a:t>:</a:t>
            </a:r>
          </a:p>
          <a:p>
            <a:pPr algn="just"/>
            <a:endParaRPr lang="ro-RO" sz="2000" dirty="0" smtClean="0">
              <a:latin typeface="+mn-lt"/>
            </a:endParaRP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>
                <a:latin typeface="+mn-lt"/>
              </a:rPr>
              <a:t>pentru </a:t>
            </a:r>
            <a:r>
              <a:rPr lang="ro-RO" sz="2000" dirty="0">
                <a:latin typeface="+mn-lt"/>
              </a:rPr>
              <a:t>ca o anumita stare [</a:t>
            </a:r>
            <a:r>
              <a:rPr lang="ro-RO" sz="2000" dirty="0" smtClean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`</a:t>
            </a:r>
            <a:r>
              <a:rPr lang="ro-RO" sz="2000" dirty="0" smtClean="0">
                <a:latin typeface="+mn-lt"/>
              </a:rPr>
              <a:t>] să provină </a:t>
            </a:r>
            <a:r>
              <a:rPr lang="it-IT" sz="2000" dirty="0" smtClean="0">
                <a:latin typeface="+mn-lt"/>
              </a:rPr>
              <a:t>dintr-o </a:t>
            </a:r>
            <a:r>
              <a:rPr lang="it-IT" sz="2000" dirty="0">
                <a:latin typeface="+mn-lt"/>
              </a:rPr>
              <a:t>stare </a:t>
            </a:r>
            <a:r>
              <a:rPr lang="it-IT" sz="2000" dirty="0" smtClean="0">
                <a:latin typeface="+mn-lt"/>
              </a:rPr>
              <a:t>unic</a:t>
            </a:r>
            <a:r>
              <a:rPr lang="ro-RO" sz="2000" dirty="0" smtClean="0">
                <a:latin typeface="+mn-lt"/>
              </a:rPr>
              <a:t>ă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dirty="0">
                <a:latin typeface="+mn-lt"/>
              </a:rPr>
              <a:t>[S], trebuie ca matricea conexiunilor [T] sa fie </a:t>
            </a:r>
            <a:r>
              <a:rPr lang="it-IT" sz="2000" dirty="0" smtClean="0">
                <a:latin typeface="+mn-lt"/>
              </a:rPr>
              <a:t>nesingular</a:t>
            </a:r>
            <a:r>
              <a:rPr lang="ro-RO" sz="2000" dirty="0" smtClean="0">
                <a:latin typeface="+mn-lt"/>
              </a:rPr>
              <a:t>ă</a:t>
            </a:r>
            <a:r>
              <a:rPr lang="it-IT" sz="2000" dirty="0" smtClean="0">
                <a:latin typeface="+mn-lt"/>
              </a:rPr>
              <a:t>, </a:t>
            </a:r>
            <a:r>
              <a:rPr lang="ro-RO" sz="2000" dirty="0">
                <a:latin typeface="+mn-lt"/>
              </a:rPr>
              <a:t>(</a:t>
            </a:r>
            <a:r>
              <a:rPr lang="it-IT" sz="2000" dirty="0" smtClean="0">
                <a:latin typeface="+mn-lt"/>
              </a:rPr>
              <a:t>s</a:t>
            </a:r>
            <a:r>
              <a:rPr lang="ro-RO" sz="2000" dirty="0" smtClean="0">
                <a:latin typeface="+mn-lt"/>
              </a:rPr>
              <a:t>ă admită inversă).</a:t>
            </a: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>
              <a:latin typeface="+mn-lt"/>
            </a:endParaRP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>
                <a:latin typeface="+mn-lt"/>
              </a:rPr>
              <a:t>se </a:t>
            </a:r>
            <a:r>
              <a:rPr lang="ro-RO" sz="2000" dirty="0">
                <a:latin typeface="+mn-lt"/>
              </a:rPr>
              <a:t>deduce </a:t>
            </a:r>
            <a:r>
              <a:rPr lang="ro-RO" sz="2000" dirty="0" smtClean="0">
                <a:latin typeface="+mn-lt"/>
              </a:rPr>
              <a:t>ușor </a:t>
            </a:r>
            <a:r>
              <a:rPr lang="ro-RO" sz="2000" dirty="0">
                <a:latin typeface="+mn-lt"/>
              </a:rPr>
              <a:t>ca matricea conexiunilor este </a:t>
            </a:r>
            <a:r>
              <a:rPr lang="ro-RO" sz="2000" dirty="0" smtClean="0">
                <a:latin typeface="+mn-lt"/>
              </a:rPr>
              <a:t>nesingulară, dacă g</a:t>
            </a:r>
            <a:r>
              <a:rPr lang="ro-RO" sz="2000" baseline="-25000" dirty="0" smtClean="0">
                <a:latin typeface="+mn-lt"/>
              </a:rPr>
              <a:t>0</a:t>
            </a:r>
            <a:r>
              <a:rPr lang="ro-RO" sz="2000" dirty="0" smtClean="0">
                <a:latin typeface="+mn-lt"/>
              </a:rPr>
              <a:t>=1</a:t>
            </a:r>
            <a:r>
              <a:rPr lang="ro-RO" sz="2000" dirty="0">
                <a:latin typeface="+mn-lt"/>
              </a:rPr>
              <a:t>. Pentru existenta </a:t>
            </a:r>
            <a:r>
              <a:rPr lang="ro-RO" sz="2000" dirty="0" smtClean="0">
                <a:latin typeface="+mn-lt"/>
              </a:rPr>
              <a:t>reacției </a:t>
            </a:r>
            <a:r>
              <a:rPr lang="ro-RO" sz="2000" dirty="0">
                <a:latin typeface="+mn-lt"/>
              </a:rPr>
              <a:t>este necesar, de asemenea, ca </a:t>
            </a:r>
            <a:r>
              <a:rPr lang="ro-RO" sz="2000" dirty="0" err="1" smtClean="0">
                <a:latin typeface="+mn-lt"/>
              </a:rPr>
              <a:t>g</a:t>
            </a:r>
            <a:r>
              <a:rPr lang="ro-RO" sz="2000" baseline="-25000" dirty="0" err="1" smtClean="0">
                <a:latin typeface="+mn-lt"/>
              </a:rPr>
              <a:t>m</a:t>
            </a:r>
            <a:r>
              <a:rPr lang="ro-RO" sz="2000" dirty="0" smtClean="0">
                <a:latin typeface="+mn-lt"/>
              </a:rPr>
              <a:t>=1</a:t>
            </a:r>
            <a:r>
              <a:rPr lang="ro-RO" sz="2000" dirty="0">
                <a:latin typeface="+mn-lt"/>
              </a:rPr>
              <a:t>. </a:t>
            </a:r>
            <a:endParaRPr lang="ro-RO" sz="2000" dirty="0" smtClean="0">
              <a:latin typeface="+mn-lt"/>
            </a:endParaRP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000" dirty="0" smtClean="0">
              <a:latin typeface="+mn-lt"/>
            </a:endParaRP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>
                <a:latin typeface="+mn-lt"/>
              </a:rPr>
              <a:t>Aceasta este motivul </a:t>
            </a:r>
            <a:r>
              <a:rPr lang="ro-RO" sz="2000" dirty="0">
                <a:latin typeface="+mn-lt"/>
              </a:rPr>
              <a:t>pentru care în circuitele de divizare, deci implicit </a:t>
            </a:r>
            <a:r>
              <a:rPr lang="ro-RO" sz="2000" dirty="0" smtClean="0">
                <a:latin typeface="+mn-lt"/>
              </a:rPr>
              <a:t>și </a:t>
            </a:r>
            <a:r>
              <a:rPr lang="ro-RO" sz="2000" dirty="0">
                <a:latin typeface="+mn-lt"/>
              </a:rPr>
              <a:t>în cazul registrelor </a:t>
            </a:r>
            <a:r>
              <a:rPr lang="ro-RO" sz="2000" dirty="0" smtClean="0">
                <a:latin typeface="+mn-lt"/>
              </a:rPr>
              <a:t>de </a:t>
            </a:r>
            <a:r>
              <a:rPr lang="pt-BR" sz="2000" dirty="0" smtClean="0">
                <a:latin typeface="+mn-lt"/>
              </a:rPr>
              <a:t>deplasare </a:t>
            </a:r>
            <a:r>
              <a:rPr lang="pt-BR" sz="2000" dirty="0">
                <a:latin typeface="+mn-lt"/>
              </a:rPr>
              <a:t>cu reactie, s-a impus </a:t>
            </a:r>
            <a:r>
              <a:rPr lang="pt-BR" sz="2000" dirty="0" smtClean="0">
                <a:latin typeface="+mn-lt"/>
              </a:rPr>
              <a:t>condi</a:t>
            </a:r>
            <a:r>
              <a:rPr lang="ro-RO" sz="2000" dirty="0" smtClean="0">
                <a:latin typeface="+mn-lt"/>
              </a:rPr>
              <a:t>ț</a:t>
            </a:r>
            <a:r>
              <a:rPr lang="pt-BR" sz="2000" dirty="0">
                <a:latin typeface="+mn-lt"/>
              </a:rPr>
              <a:t>ia </a:t>
            </a:r>
            <a:r>
              <a:rPr lang="ro-RO" sz="2000" dirty="0" smtClean="0">
                <a:latin typeface="+mn-lt"/>
              </a:rPr>
              <a:t>g</a:t>
            </a:r>
            <a:r>
              <a:rPr lang="ro-RO" sz="2000" baseline="-25000" dirty="0" smtClean="0">
                <a:latin typeface="+mn-lt"/>
              </a:rPr>
              <a:t>0 </a:t>
            </a:r>
            <a:r>
              <a:rPr lang="ro-RO" sz="2000" dirty="0" smtClean="0">
                <a:latin typeface="+mn-lt"/>
              </a:rPr>
              <a:t>= </a:t>
            </a:r>
            <a:r>
              <a:rPr lang="pt-BR" sz="2000" dirty="0" smtClean="0">
                <a:latin typeface="+mn-lt"/>
              </a:rPr>
              <a:t>g</a:t>
            </a:r>
            <a:r>
              <a:rPr lang="pt-BR" sz="2000" baseline="-25000" dirty="0" smtClean="0">
                <a:latin typeface="+mn-lt"/>
              </a:rPr>
              <a:t>m</a:t>
            </a:r>
            <a:r>
              <a:rPr lang="ro-RO" sz="2000" baseline="-25000" dirty="0" smtClean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=</a:t>
            </a:r>
            <a:r>
              <a:rPr lang="ro-RO" sz="2000" dirty="0" smtClean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1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365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REGISTRE DE DEPLASARE CU REACŢIE (R.D.R.) UTILIZATE ÎN CODAREA ŞI DECODAREA CODURILOR CICLICE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671" y="1412776"/>
            <a:ext cx="779476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 smtClean="0">
                <a:latin typeface="+mn-lt"/>
              </a:rPr>
              <a:t>Notăm:</a:t>
            </a:r>
          </a:p>
          <a:p>
            <a:endParaRPr lang="ro-RO" sz="2000" dirty="0">
              <a:latin typeface="+mn-lt"/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§"/>
            </a:pPr>
            <a:r>
              <a:rPr lang="pt-BR" sz="2000" dirty="0">
                <a:latin typeface="+mn-lt"/>
              </a:rPr>
              <a:t>[S(0)] </a:t>
            </a:r>
            <a:r>
              <a:rPr lang="pt-BR" sz="2000" dirty="0" smtClean="0">
                <a:latin typeface="+mn-lt"/>
              </a:rPr>
              <a:t>starea initial</a:t>
            </a:r>
            <a:r>
              <a:rPr lang="ro-RO" sz="2000" dirty="0" smtClean="0">
                <a:latin typeface="+mn-lt"/>
              </a:rPr>
              <a:t>ă a </a:t>
            </a:r>
            <a:r>
              <a:rPr lang="ro-RO" sz="2000" dirty="0" err="1" smtClean="0">
                <a:latin typeface="+mn-lt"/>
              </a:rPr>
              <a:t>R.D.R-ului</a:t>
            </a:r>
            <a:endParaRPr lang="ro-RO" sz="2000" dirty="0" smtClean="0">
              <a:latin typeface="+mn-lt"/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§"/>
            </a:pPr>
            <a:r>
              <a:rPr lang="pt-BR" sz="2000" dirty="0" smtClean="0">
                <a:latin typeface="+mn-lt"/>
              </a:rPr>
              <a:t>[</a:t>
            </a:r>
            <a:r>
              <a:rPr lang="pt-BR" sz="2000" dirty="0">
                <a:latin typeface="+mn-lt"/>
              </a:rPr>
              <a:t>S(1)] </a:t>
            </a:r>
            <a:r>
              <a:rPr lang="pt-BR" sz="2000" dirty="0" smtClean="0">
                <a:latin typeface="+mn-lt"/>
              </a:rPr>
              <a:t>starea dup</a:t>
            </a:r>
            <a:r>
              <a:rPr lang="ro-RO" sz="2000" dirty="0" smtClean="0">
                <a:latin typeface="+mn-lt"/>
              </a:rPr>
              <a:t>ă</a:t>
            </a:r>
            <a:r>
              <a:rPr lang="pt-BR" sz="2000" dirty="0" smtClean="0">
                <a:latin typeface="+mn-lt"/>
              </a:rPr>
              <a:t> primul</a:t>
            </a:r>
            <a:r>
              <a:rPr lang="ro-RO" sz="2000" dirty="0" smtClean="0">
                <a:latin typeface="+mn-lt"/>
              </a:rPr>
              <a:t> tact </a:t>
            </a:r>
            <a:r>
              <a:rPr lang="ro-RO" sz="2000" dirty="0">
                <a:latin typeface="+mn-lt"/>
              </a:rPr>
              <a:t>a </a:t>
            </a:r>
            <a:r>
              <a:rPr lang="ro-RO" sz="2000" dirty="0" err="1" smtClean="0">
                <a:latin typeface="+mn-lt"/>
              </a:rPr>
              <a:t>R.D.R-ului</a:t>
            </a:r>
            <a:endParaRPr lang="ro-RO" sz="2000" dirty="0" smtClean="0">
              <a:latin typeface="+mn-lt"/>
            </a:endParaRPr>
          </a:p>
          <a:p>
            <a:pPr>
              <a:buClr>
                <a:srgbClr val="0070C0"/>
              </a:buClr>
            </a:pPr>
            <a:endParaRPr lang="ro-RO" sz="2000" dirty="0">
              <a:latin typeface="+mn-lt"/>
            </a:endParaRPr>
          </a:p>
          <a:p>
            <a:pPr>
              <a:buClr>
                <a:srgbClr val="0070C0"/>
              </a:buClr>
            </a:pPr>
            <a:endParaRPr lang="ro-RO" sz="800" dirty="0" smtClean="0">
              <a:latin typeface="+mn-lt"/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§"/>
            </a:pPr>
            <a:r>
              <a:rPr lang="pt-BR" sz="2000" dirty="0">
                <a:latin typeface="+mn-lt"/>
              </a:rPr>
              <a:t>[S(2)], [S(3)], ..., [S(i)] stările R.D.R-ului la tactele doi, </a:t>
            </a:r>
            <a:r>
              <a:rPr lang="pt-BR" sz="2000" dirty="0" smtClean="0">
                <a:latin typeface="+mn-lt"/>
              </a:rPr>
              <a:t>trei,</a:t>
            </a:r>
            <a:r>
              <a:rPr lang="ro-RO" sz="2000" dirty="0" smtClean="0">
                <a:latin typeface="+mn-lt"/>
              </a:rPr>
              <a:t> </a:t>
            </a:r>
            <a:r>
              <a:rPr lang="pt-BR" sz="2000" dirty="0" smtClean="0">
                <a:latin typeface="+mn-lt"/>
              </a:rPr>
              <a:t>respectiv i</a:t>
            </a:r>
            <a:endParaRPr lang="ro-RO" sz="2000" dirty="0" smtClean="0">
              <a:latin typeface="+mn-lt"/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§"/>
            </a:pPr>
            <a:endParaRPr lang="ro-RO" sz="2000" dirty="0">
              <a:latin typeface="+mn-lt"/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§"/>
            </a:pPr>
            <a:endParaRPr lang="ro-RO" sz="2000" dirty="0" smtClean="0">
              <a:latin typeface="+mn-lt"/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§"/>
            </a:pPr>
            <a:endParaRPr lang="ro-RO" sz="2000" dirty="0">
              <a:latin typeface="+mn-lt"/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§"/>
            </a:pPr>
            <a:endParaRPr lang="ro-RO" sz="2000" dirty="0" smtClean="0">
              <a:latin typeface="+mn-lt"/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§"/>
            </a:pPr>
            <a:endParaRPr lang="ro-RO" sz="2000" dirty="0">
              <a:latin typeface="+mn-lt"/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vi-VN" sz="2000" dirty="0" smtClean="0">
                <a:latin typeface="+mn-lt"/>
              </a:rPr>
              <a:t>Deoarece </a:t>
            </a:r>
            <a:r>
              <a:rPr lang="vi-VN" sz="2000" dirty="0">
                <a:latin typeface="+mn-lt"/>
              </a:rPr>
              <a:t>R.D.R.-ul este format dintr-un număr finit de celule binare, </a:t>
            </a:r>
            <a:r>
              <a:rPr lang="vi-VN" sz="2000" dirty="0" smtClean="0">
                <a:latin typeface="+mn-lt"/>
              </a:rPr>
              <a:t>numărul</a:t>
            </a:r>
            <a:r>
              <a:rPr lang="ro-RO" sz="2000" dirty="0" smtClean="0">
                <a:latin typeface="+mn-lt"/>
              </a:rPr>
              <a:t> </a:t>
            </a:r>
            <a:r>
              <a:rPr lang="vi-VN" sz="2000" dirty="0" smtClean="0">
                <a:latin typeface="+mn-lt"/>
              </a:rPr>
              <a:t>stărilor </a:t>
            </a:r>
            <a:r>
              <a:rPr lang="vi-VN" sz="2000" dirty="0">
                <a:latin typeface="+mn-lt"/>
              </a:rPr>
              <a:t>distincte ale acestuia va fi, de asemenea, finit</a:t>
            </a:r>
            <a:r>
              <a:rPr lang="vi-VN" sz="2000" dirty="0" smtClean="0">
                <a:latin typeface="+mn-lt"/>
              </a:rPr>
              <a:t>.</a:t>
            </a:r>
            <a:endParaRPr lang="ro-RO" sz="2000" dirty="0" smtClean="0">
              <a:latin typeface="+mn-lt"/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Ø"/>
            </a:pPr>
            <a:r>
              <a:rPr lang="vi-VN" sz="2000" dirty="0" smtClean="0">
                <a:latin typeface="+mn-lt"/>
              </a:rPr>
              <a:t>Dacă </a:t>
            </a:r>
            <a:r>
              <a:rPr lang="vi-VN" sz="2000" dirty="0">
                <a:latin typeface="+mn-lt"/>
              </a:rPr>
              <a:t>[S(0</a:t>
            </a:r>
            <a:r>
              <a:rPr lang="vi-VN" sz="2000" dirty="0" smtClean="0">
                <a:latin typeface="+mn-lt"/>
              </a:rPr>
              <a:t>)]</a:t>
            </a:r>
            <a:r>
              <a:rPr lang="ro-RO" sz="2000" dirty="0" smtClean="0">
                <a:latin typeface="+mn-lt"/>
              </a:rPr>
              <a:t> </a:t>
            </a:r>
            <a:r>
              <a:rPr lang="vi-VN" sz="2000" dirty="0" smtClean="0">
                <a:latin typeface="+mn-lt"/>
              </a:rPr>
              <a:t>≠ </a:t>
            </a:r>
            <a:r>
              <a:rPr lang="vi-VN" sz="2000" dirty="0">
                <a:latin typeface="+mn-lt"/>
              </a:rPr>
              <a:t>[0] este starea </a:t>
            </a:r>
            <a:r>
              <a:rPr lang="vi-VN" sz="2000" dirty="0" smtClean="0">
                <a:latin typeface="+mn-lt"/>
              </a:rPr>
              <a:t>iniţială</a:t>
            </a:r>
            <a:r>
              <a:rPr lang="vi-VN" sz="2000" dirty="0">
                <a:latin typeface="+mn-lt"/>
              </a:rPr>
              <a:t>, fie </a:t>
            </a:r>
            <a:r>
              <a:rPr lang="vi-VN" sz="2000" i="1" dirty="0">
                <a:latin typeface="+mn-lt"/>
              </a:rPr>
              <a:t>n</a:t>
            </a:r>
            <a:r>
              <a:rPr lang="vi-VN" sz="2000" dirty="0">
                <a:latin typeface="+mn-lt"/>
              </a:rPr>
              <a:t> numărul de tacte după care se revine în starea iniţială.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§"/>
            </a:pPr>
            <a:endParaRPr lang="ro-RO" sz="2000" dirty="0" smtClean="0">
              <a:latin typeface="+mn-lt"/>
            </a:endParaRPr>
          </a:p>
          <a:p>
            <a:r>
              <a:rPr lang="ro-RO" sz="2000" dirty="0" smtClean="0">
                <a:latin typeface="+mn-lt"/>
              </a:rPr>
              <a:t> </a:t>
            </a:r>
            <a:endParaRPr lang="ro-RO" sz="20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277" y="2736690"/>
            <a:ext cx="1816691" cy="33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939" y="3501008"/>
            <a:ext cx="2608780" cy="112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91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REGISTRE DE DEPLASARE CU REACŢIE (R.D.R.) UTILIZATE ÎN CODAREA ŞI DECODAREA CODURILOR CICLICE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196752"/>
            <a:ext cx="311074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916832"/>
            <a:ext cx="2678700" cy="51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146896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5" y="3068960"/>
            <a:ext cx="74186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vi-VN" sz="2000" dirty="0">
                <a:latin typeface="+mn-lt"/>
              </a:rPr>
              <a:t>Numărul de tacte </a:t>
            </a:r>
            <a:r>
              <a:rPr lang="vi-VN" sz="2000" b="1" i="1" dirty="0">
                <a:latin typeface="+mn-lt"/>
              </a:rPr>
              <a:t>n</a:t>
            </a:r>
            <a:r>
              <a:rPr lang="vi-VN" sz="2000" dirty="0">
                <a:latin typeface="+mn-lt"/>
              </a:rPr>
              <a:t> pentru care </a:t>
            </a:r>
            <a:r>
              <a:rPr lang="ro-RO" sz="2000" dirty="0" smtClean="0">
                <a:latin typeface="+mn-lt"/>
              </a:rPr>
              <a:t>sunt a</a:t>
            </a:r>
            <a:r>
              <a:rPr lang="vi-VN" sz="2000" dirty="0" smtClean="0">
                <a:latin typeface="+mn-lt"/>
              </a:rPr>
              <a:t>devărat</a:t>
            </a:r>
            <a:r>
              <a:rPr lang="ro-RO" sz="2000" dirty="0" smtClean="0">
                <a:latin typeface="+mn-lt"/>
              </a:rPr>
              <a:t>e</a:t>
            </a:r>
            <a:r>
              <a:rPr lang="vi-VN" sz="2000" dirty="0" smtClean="0">
                <a:latin typeface="+mn-lt"/>
              </a:rPr>
              <a:t> relaţi</a:t>
            </a:r>
            <a:r>
              <a:rPr lang="ro-RO" sz="2000" dirty="0" err="1" smtClean="0">
                <a:latin typeface="+mn-lt"/>
              </a:rPr>
              <a:t>ile</a:t>
            </a:r>
            <a:r>
              <a:rPr lang="ro-RO" sz="2000" dirty="0" smtClean="0">
                <a:latin typeface="+mn-lt"/>
              </a:rPr>
              <a:t> </a:t>
            </a:r>
            <a:r>
              <a:rPr lang="vi-VN" sz="2000" dirty="0" smtClean="0">
                <a:latin typeface="+mn-lt"/>
              </a:rPr>
              <a:t>a</a:t>
            </a:r>
            <a:r>
              <a:rPr lang="ro-RO" sz="2000" dirty="0" err="1" smtClean="0">
                <a:latin typeface="+mn-lt"/>
              </a:rPr>
              <a:t>nterioare</a:t>
            </a:r>
            <a:r>
              <a:rPr lang="ro-RO" sz="2000" dirty="0" smtClean="0">
                <a:latin typeface="+mn-lt"/>
              </a:rPr>
              <a:t> </a:t>
            </a:r>
            <a:r>
              <a:rPr lang="vi-VN" sz="2000" dirty="0" smtClean="0">
                <a:latin typeface="+mn-lt"/>
              </a:rPr>
              <a:t>defineşte</a:t>
            </a:r>
            <a:r>
              <a:rPr lang="vi-VN" sz="2000" b="1" i="1" dirty="0" smtClean="0">
                <a:latin typeface="+mn-lt"/>
              </a:rPr>
              <a:t> </a:t>
            </a:r>
            <a:r>
              <a:rPr lang="vi-VN" sz="2000" b="1" i="1" dirty="0">
                <a:latin typeface="+mn-lt"/>
              </a:rPr>
              <a:t>perioada </a:t>
            </a:r>
            <a:r>
              <a:rPr lang="vi-VN" sz="2000" dirty="0">
                <a:latin typeface="+mn-lt"/>
              </a:rPr>
              <a:t>R.D.R.-ului</a:t>
            </a:r>
            <a:r>
              <a:rPr lang="vi-VN" sz="2000" dirty="0" smtClean="0">
                <a:latin typeface="+mn-lt"/>
              </a:rPr>
              <a:t>.</a:t>
            </a:r>
            <a:endParaRPr lang="ro-RO" sz="2000" dirty="0" smtClean="0">
              <a:latin typeface="+mn-lt"/>
            </a:endParaRP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>
                <a:latin typeface="+mn-lt"/>
              </a:rPr>
              <a:t>Pentru a stabili perioada </a:t>
            </a:r>
            <a:r>
              <a:rPr lang="ro-RO" sz="2000" dirty="0" smtClean="0">
                <a:latin typeface="+mn-lt"/>
              </a:rPr>
              <a:t>maximă </a:t>
            </a:r>
            <a:r>
              <a:rPr lang="ro-RO" sz="2000" dirty="0">
                <a:latin typeface="+mn-lt"/>
              </a:rPr>
              <a:t>a unui R.D.R., se tine cont </a:t>
            </a:r>
            <a:r>
              <a:rPr lang="ro-RO" sz="2000" dirty="0" smtClean="0">
                <a:latin typeface="+mn-lt"/>
              </a:rPr>
              <a:t>că </a:t>
            </a:r>
            <a:r>
              <a:rPr lang="ro-RO" sz="2000" dirty="0">
                <a:latin typeface="+mn-lt"/>
              </a:rPr>
              <a:t>acesta </a:t>
            </a:r>
            <a:r>
              <a:rPr lang="ro-RO" sz="2000" dirty="0" smtClean="0">
                <a:latin typeface="+mn-lt"/>
              </a:rPr>
              <a:t>conține </a:t>
            </a:r>
            <a:r>
              <a:rPr lang="it-IT" sz="2000" b="1" i="1" dirty="0" smtClean="0">
                <a:latin typeface="+mn-lt"/>
              </a:rPr>
              <a:t>m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dirty="0">
                <a:latin typeface="+mn-lt"/>
              </a:rPr>
              <a:t>celule binare. </a:t>
            </a:r>
            <a:endParaRPr lang="ro-RO" sz="2000" dirty="0" smtClean="0">
              <a:latin typeface="+mn-lt"/>
            </a:endParaRP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ro-RO" sz="2000" dirty="0" smtClean="0">
                <a:latin typeface="+mn-lt"/>
              </a:rPr>
              <a:t>F</a:t>
            </a:r>
            <a:r>
              <a:rPr lang="it-IT" sz="2000" dirty="0" smtClean="0">
                <a:latin typeface="+mn-lt"/>
              </a:rPr>
              <a:t>iecare celul</a:t>
            </a:r>
            <a:r>
              <a:rPr lang="ro-RO" sz="2000" dirty="0" smtClean="0">
                <a:latin typeface="+mn-lt"/>
              </a:rPr>
              <a:t>ă</a:t>
            </a:r>
            <a:r>
              <a:rPr lang="it-IT" sz="2000" dirty="0" smtClean="0">
                <a:latin typeface="+mn-lt"/>
              </a:rPr>
              <a:t> binar</a:t>
            </a:r>
            <a:r>
              <a:rPr lang="ro-RO" sz="2000" dirty="0" smtClean="0">
                <a:latin typeface="+mn-lt"/>
              </a:rPr>
              <a:t>ă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dirty="0">
                <a:latin typeface="+mn-lt"/>
              </a:rPr>
              <a:t>se poate afla în doua stari (“0” </a:t>
            </a:r>
            <a:r>
              <a:rPr lang="it-IT" sz="2000" dirty="0" smtClean="0">
                <a:latin typeface="+mn-lt"/>
              </a:rPr>
              <a:t>sau </a:t>
            </a:r>
            <a:r>
              <a:rPr lang="it-IT" sz="2000" dirty="0">
                <a:latin typeface="+mn-lt"/>
              </a:rPr>
              <a:t>“1” logic</a:t>
            </a:r>
            <a:r>
              <a:rPr lang="it-IT" sz="2000" dirty="0" smtClean="0">
                <a:latin typeface="+mn-lt"/>
              </a:rPr>
              <a:t>)</a:t>
            </a:r>
            <a:endParaRPr lang="ro-RO" sz="2000" dirty="0" smtClean="0">
              <a:latin typeface="+mn-lt"/>
            </a:endParaRP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it-IT" sz="2000" dirty="0" smtClean="0">
                <a:latin typeface="+mn-lt"/>
              </a:rPr>
              <a:t>Rezult</a:t>
            </a:r>
            <a:r>
              <a:rPr lang="ro-RO" sz="2000" dirty="0" smtClean="0">
                <a:latin typeface="+mn-lt"/>
              </a:rPr>
              <a:t>ă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dirty="0">
                <a:latin typeface="+mn-lt"/>
              </a:rPr>
              <a:t>un numar de </a:t>
            </a:r>
            <a:r>
              <a:rPr lang="it-IT" sz="2000" dirty="0" smtClean="0">
                <a:latin typeface="+mn-lt"/>
              </a:rPr>
              <a:t>st</a:t>
            </a:r>
            <a:r>
              <a:rPr lang="ro-RO" sz="2000" dirty="0" smtClean="0">
                <a:latin typeface="+mn-lt"/>
              </a:rPr>
              <a:t>ă</a:t>
            </a:r>
            <a:r>
              <a:rPr lang="it-IT" sz="2000" dirty="0" smtClean="0">
                <a:latin typeface="+mn-lt"/>
              </a:rPr>
              <a:t>ri </a:t>
            </a:r>
            <a:r>
              <a:rPr lang="it-IT" sz="2000" dirty="0">
                <a:latin typeface="+mn-lt"/>
              </a:rPr>
              <a:t>distincte posibile, egal cu </a:t>
            </a:r>
            <a:r>
              <a:rPr lang="it-IT" sz="2000" b="1" i="1" dirty="0" smtClean="0">
                <a:latin typeface="+mn-lt"/>
              </a:rPr>
              <a:t>2</a:t>
            </a:r>
            <a:r>
              <a:rPr lang="ro-RO" sz="2000" b="1" i="1" baseline="30000" dirty="0" smtClean="0">
                <a:latin typeface="+mn-lt"/>
              </a:rPr>
              <a:t>m</a:t>
            </a:r>
            <a:r>
              <a:rPr lang="ro-RO" sz="2000" b="1" i="1" dirty="0" smtClean="0">
                <a:latin typeface="+mn-lt"/>
              </a:rPr>
              <a:t> </a:t>
            </a:r>
            <a:r>
              <a:rPr lang="ro-RO" sz="2000" dirty="0" smtClean="0">
                <a:latin typeface="+mn-lt"/>
              </a:rPr>
              <a:t>. Eliminând starea </a:t>
            </a:r>
            <a:r>
              <a:rPr lang="ro-RO" sz="2000" dirty="0">
                <a:latin typeface="+mn-lt"/>
              </a:rPr>
              <a:t>cu toate celulele binare în “0” logic, </a:t>
            </a:r>
            <a:r>
              <a:rPr lang="ro-RO" sz="2000" dirty="0" smtClean="0">
                <a:latin typeface="+mn-lt"/>
              </a:rPr>
              <a:t>rezultă </a:t>
            </a:r>
            <a:r>
              <a:rPr lang="ro-RO" sz="2000" dirty="0">
                <a:latin typeface="+mn-lt"/>
              </a:rPr>
              <a:t>ca perioada maxima a unui R.D.R</a:t>
            </a:r>
            <a:r>
              <a:rPr lang="ro-RO" sz="2000" dirty="0" smtClean="0">
                <a:latin typeface="+mn-lt"/>
              </a:rPr>
              <a:t>. </a:t>
            </a:r>
            <a:r>
              <a:rPr lang="es-ES" sz="2000" dirty="0" err="1" smtClean="0">
                <a:latin typeface="+mn-lt"/>
              </a:rPr>
              <a:t>întocmit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dup</a:t>
            </a:r>
            <a:r>
              <a:rPr lang="ro-RO" sz="2000" dirty="0" smtClean="0">
                <a:latin typeface="+mn-lt"/>
              </a:rPr>
              <a:t>ă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>
                <a:latin typeface="+mn-lt"/>
              </a:rPr>
              <a:t>un </a:t>
            </a:r>
            <a:r>
              <a:rPr lang="es-ES" sz="2000" dirty="0" err="1">
                <a:latin typeface="+mn-lt"/>
              </a:rPr>
              <a:t>polinom</a:t>
            </a:r>
            <a:r>
              <a:rPr lang="es-ES" sz="2000" dirty="0">
                <a:latin typeface="+mn-lt"/>
              </a:rPr>
              <a:t> g(x) de </a:t>
            </a:r>
            <a:r>
              <a:rPr lang="es-ES" sz="2000" dirty="0" err="1">
                <a:latin typeface="+mn-lt"/>
              </a:rPr>
              <a:t>grad</a:t>
            </a:r>
            <a:r>
              <a:rPr lang="es-ES" sz="2000" dirty="0">
                <a:latin typeface="+mn-lt"/>
              </a:rPr>
              <a:t> </a:t>
            </a:r>
            <a:r>
              <a:rPr lang="es-ES" sz="2000" b="1" i="1" dirty="0">
                <a:latin typeface="+mn-lt"/>
              </a:rPr>
              <a:t>m</a:t>
            </a:r>
            <a:r>
              <a:rPr lang="es-ES" sz="2000" dirty="0">
                <a:latin typeface="+mn-lt"/>
              </a:rPr>
              <a:t> este: </a:t>
            </a:r>
            <a:endParaRPr lang="ro-RO" sz="2000" dirty="0">
              <a:latin typeface="+mn-lt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911" y="5588382"/>
            <a:ext cx="1924027" cy="43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4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755576" y="23623"/>
            <a:ext cx="4392488" cy="381041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TEORIA TRANSMI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</a:t>
            </a:r>
            <a:r>
              <a:rPr lang="ro-R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ŢIEI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92280" y="446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CURS 6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9.11.2012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89303"/>
            <a:ext cx="762000" cy="365125"/>
          </a:xfrm>
        </p:spPr>
        <p:txBody>
          <a:bodyPr/>
          <a:lstStyle/>
          <a:p>
            <a:fld id="{61C57487-DEE2-4C0E-ADED-8B4DFDDA975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7671" y="612523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http://stud.usv.ro/TTI/CURS/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83568" y="404664"/>
            <a:ext cx="8136904" cy="7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REGISTRE DE DEPLASARE CU REACŢIE (R.D.R.) UTILIZATE ÎN CODAREA ŞI DECODAREA CODURILOR CICLICE</a:t>
            </a:r>
            <a:endParaRPr lang="en-US" sz="2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628800"/>
            <a:ext cx="74888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vi-VN" sz="2200" dirty="0" smtClean="0">
                <a:latin typeface="+mn-lt"/>
              </a:rPr>
              <a:t>Polinoamele </a:t>
            </a:r>
            <a:r>
              <a:rPr lang="vi-VN" sz="2200" dirty="0">
                <a:latin typeface="+mn-lt"/>
              </a:rPr>
              <a:t>g(x) care conduc la perioada maximă a R.D.R.-ului se </a:t>
            </a:r>
            <a:r>
              <a:rPr lang="vi-VN" sz="2200" dirty="0" smtClean="0">
                <a:latin typeface="+mn-lt"/>
              </a:rPr>
              <a:t>numesc</a:t>
            </a:r>
            <a:r>
              <a:rPr lang="ro-RO" sz="2200" dirty="0" smtClean="0">
                <a:latin typeface="+mn-lt"/>
              </a:rPr>
              <a:t> </a:t>
            </a:r>
            <a:r>
              <a:rPr lang="vi-VN" sz="2200" b="1" i="1" dirty="0" smtClean="0">
                <a:latin typeface="+mn-lt"/>
              </a:rPr>
              <a:t>polinoame </a:t>
            </a:r>
            <a:r>
              <a:rPr lang="vi-VN" sz="2200" b="1" i="1" dirty="0">
                <a:latin typeface="+mn-lt"/>
              </a:rPr>
              <a:t>primitive</a:t>
            </a:r>
            <a:r>
              <a:rPr lang="vi-VN" sz="2200" dirty="0">
                <a:latin typeface="+mn-lt"/>
              </a:rPr>
              <a:t>. </a:t>
            </a:r>
            <a:endParaRPr lang="ro-RO" sz="2200" dirty="0" smtClean="0">
              <a:latin typeface="+mn-lt"/>
            </a:endParaRP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200" dirty="0" smtClean="0">
              <a:latin typeface="+mn-lt"/>
            </a:endParaRP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vi-VN" sz="2200" dirty="0" smtClean="0">
                <a:latin typeface="+mn-lt"/>
              </a:rPr>
              <a:t>Se </a:t>
            </a:r>
            <a:r>
              <a:rPr lang="vi-VN" sz="2200" dirty="0">
                <a:latin typeface="+mn-lt"/>
              </a:rPr>
              <a:t>poate demonstra că polinoamele primitive sunt ireductibile şi </a:t>
            </a:r>
            <a:r>
              <a:rPr lang="vi-VN" sz="2200" dirty="0" smtClean="0">
                <a:latin typeface="+mn-lt"/>
              </a:rPr>
              <a:t>divid </a:t>
            </a:r>
            <a:r>
              <a:rPr lang="vi-VN" sz="2200" dirty="0">
                <a:latin typeface="+mn-lt"/>
              </a:rPr>
              <a:t>polinomul </a:t>
            </a:r>
            <a:r>
              <a:rPr lang="vi-VN" sz="2200" dirty="0" smtClean="0">
                <a:latin typeface="+mn-lt"/>
              </a:rPr>
              <a:t>x</a:t>
            </a:r>
            <a:r>
              <a:rPr lang="vi-VN" sz="2200" baseline="30000" dirty="0" smtClean="0">
                <a:latin typeface="+mn-lt"/>
              </a:rPr>
              <a:t>n</a:t>
            </a:r>
            <a:r>
              <a:rPr lang="vi-VN" sz="2200" dirty="0" smtClean="0">
                <a:latin typeface="+mn-lt"/>
              </a:rPr>
              <a:t>⊕</a:t>
            </a:r>
            <a:r>
              <a:rPr lang="vi-VN" sz="2200" dirty="0">
                <a:latin typeface="+mn-lt"/>
              </a:rPr>
              <a:t>1 pentru n≥</a:t>
            </a:r>
            <a:r>
              <a:rPr lang="vi-VN" sz="2200" dirty="0" smtClean="0">
                <a:latin typeface="+mn-lt"/>
              </a:rPr>
              <a:t>2</a:t>
            </a:r>
            <a:r>
              <a:rPr lang="vi-VN" sz="2200" baseline="30000" dirty="0" smtClean="0">
                <a:latin typeface="+mn-lt"/>
              </a:rPr>
              <a:t>m</a:t>
            </a:r>
            <a:r>
              <a:rPr lang="vi-VN" sz="2200" dirty="0" smtClean="0">
                <a:latin typeface="+mn-lt"/>
              </a:rPr>
              <a:t>-1</a:t>
            </a:r>
            <a:r>
              <a:rPr lang="vi-VN" sz="2200" dirty="0">
                <a:latin typeface="+mn-lt"/>
              </a:rPr>
              <a:t>. </a:t>
            </a:r>
            <a:endParaRPr lang="ro-RO" sz="2200" dirty="0" smtClean="0">
              <a:latin typeface="+mn-lt"/>
            </a:endParaRP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200" dirty="0" smtClean="0">
              <a:latin typeface="+mn-lt"/>
            </a:endParaRP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vi-VN" sz="2200" dirty="0" smtClean="0">
                <a:latin typeface="+mn-lt"/>
              </a:rPr>
              <a:t>Se poate</a:t>
            </a:r>
            <a:r>
              <a:rPr lang="ro-RO" sz="2200" dirty="0" smtClean="0">
                <a:latin typeface="+mn-lt"/>
              </a:rPr>
              <a:t> </a:t>
            </a:r>
            <a:r>
              <a:rPr lang="vi-VN" sz="2200" dirty="0" smtClean="0">
                <a:latin typeface="+mn-lt"/>
              </a:rPr>
              <a:t>demonstra </a:t>
            </a:r>
            <a:r>
              <a:rPr lang="vi-VN" sz="2200" dirty="0">
                <a:latin typeface="+mn-lt"/>
              </a:rPr>
              <a:t>că </a:t>
            </a:r>
            <a:r>
              <a:rPr lang="vi-VN" sz="2200" dirty="0" smtClean="0">
                <a:latin typeface="+mn-lt"/>
              </a:rPr>
              <a:t>pentru</a:t>
            </a:r>
            <a:r>
              <a:rPr lang="ro-RO" sz="2200" dirty="0" smtClean="0">
                <a:latin typeface="+mn-lt"/>
              </a:rPr>
              <a:t> </a:t>
            </a:r>
            <a:r>
              <a:rPr lang="vi-VN" sz="2200" dirty="0" smtClean="0">
                <a:latin typeface="+mn-lt"/>
              </a:rPr>
              <a:t>fiecare </a:t>
            </a:r>
            <a:r>
              <a:rPr lang="vi-VN" sz="2200" dirty="0">
                <a:latin typeface="+mn-lt"/>
              </a:rPr>
              <a:t>grad există cel puţin un polinom primitiv. </a:t>
            </a:r>
            <a:endParaRPr lang="ro-RO" sz="2200" dirty="0" smtClean="0">
              <a:latin typeface="+mn-lt"/>
            </a:endParaRP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endParaRPr lang="ro-RO" sz="2200" dirty="0" smtClean="0">
              <a:latin typeface="+mn-lt"/>
            </a:endParaRPr>
          </a:p>
          <a:p>
            <a:pPr marL="342900" indent="-342900"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vi-VN" sz="2200" dirty="0" smtClean="0">
                <a:latin typeface="+mn-lt"/>
              </a:rPr>
              <a:t>În </a:t>
            </a:r>
            <a:r>
              <a:rPr lang="vi-VN" sz="2200" dirty="0">
                <a:latin typeface="+mn-lt"/>
              </a:rPr>
              <a:t>literatura de specialitate </a:t>
            </a:r>
            <a:r>
              <a:rPr lang="vi-VN" sz="2200" dirty="0" smtClean="0">
                <a:latin typeface="+mn-lt"/>
              </a:rPr>
              <a:t>sunt</a:t>
            </a:r>
            <a:r>
              <a:rPr lang="ro-RO" sz="2200" dirty="0" smtClean="0">
                <a:latin typeface="+mn-lt"/>
              </a:rPr>
              <a:t> </a:t>
            </a:r>
            <a:r>
              <a:rPr lang="vi-VN" sz="2200" dirty="0" smtClean="0">
                <a:latin typeface="+mn-lt"/>
              </a:rPr>
              <a:t>listate </a:t>
            </a:r>
            <a:r>
              <a:rPr lang="vi-VN" sz="2200" dirty="0">
                <a:latin typeface="+mn-lt"/>
              </a:rPr>
              <a:t>polinoame primitive până la grade suficient de mari. </a:t>
            </a:r>
            <a:endParaRPr lang="ro-RO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946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spcFirstLastPara="0" vert="horz" wrap="square" lIns="0" tIns="62669" rIns="94004" bIns="62670" numCol="1" spcCol="1270" anchor="ctr" anchorCtr="0">
        <a:noAutofit/>
      </a:bodyPr>
      <a:lstStyle>
        <a:defPPr algn="ctr" defTabSz="622300">
          <a:lnSpc>
            <a:spcPct val="90000"/>
          </a:lnSpc>
          <a:spcBef>
            <a:spcPct val="0"/>
          </a:spcBef>
          <a:spcAft>
            <a:spcPct val="35000"/>
          </a:spcAft>
          <a:defRPr sz="1400" kern="1200"/>
        </a:defPPr>
      </a:lstStyle>
      <a:style>
        <a:lnRef idx="0">
          <a:schemeClr val="accent1">
            <a:tint val="60000"/>
            <a:hueOff val="0"/>
            <a:satOff val="0"/>
            <a:lumOff val="0"/>
            <a:alphaOff val="0"/>
          </a:schemeClr>
        </a:lnRef>
        <a:fillRef idx="1">
          <a:schemeClr val="accent1">
            <a:tint val="60000"/>
            <a:hueOff val="0"/>
            <a:satOff val="0"/>
            <a:lumOff val="0"/>
            <a:alphaOff val="0"/>
          </a:schemeClr>
        </a:fillRef>
        <a:effectRef idx="0">
          <a:schemeClr val="accent1">
            <a:tint val="60000"/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3406</TotalTime>
  <Words>2418</Words>
  <Application>Microsoft Office PowerPoint</Application>
  <PresentationFormat>On-screen Show (4:3)</PresentationFormat>
  <Paragraphs>393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NewsPrint</vt:lpstr>
      <vt:lpstr>TEORIA TRANSMITERII INFORMAtIEI</vt:lpstr>
      <vt:lpstr>PowerPoint Presentation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  <vt:lpstr>TEORIA TRANSMITERII INFORMAŢIEI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TRANSMISIEI INFORMAŢIEI</dc:title>
  <dc:creator>Onofrei Alexandra Ligia</dc:creator>
  <cp:lastModifiedBy>Calc</cp:lastModifiedBy>
  <cp:revision>440</cp:revision>
  <dcterms:created xsi:type="dcterms:W3CDTF">2007-10-04T16:47:13Z</dcterms:created>
  <dcterms:modified xsi:type="dcterms:W3CDTF">2012-11-07T13:12:07Z</dcterms:modified>
</cp:coreProperties>
</file>