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</p:sldMasterIdLst>
  <p:notesMasterIdLst>
    <p:notesMasterId r:id="rId44"/>
  </p:notesMasterIdLst>
  <p:sldIdLst>
    <p:sldId id="256" r:id="rId2"/>
    <p:sldId id="336" r:id="rId3"/>
    <p:sldId id="396" r:id="rId4"/>
    <p:sldId id="395" r:id="rId5"/>
    <p:sldId id="397" r:id="rId6"/>
    <p:sldId id="399" r:id="rId7"/>
    <p:sldId id="398" r:id="rId8"/>
    <p:sldId id="400" r:id="rId9"/>
    <p:sldId id="401" r:id="rId10"/>
    <p:sldId id="402" r:id="rId11"/>
    <p:sldId id="404" r:id="rId12"/>
    <p:sldId id="403" r:id="rId13"/>
    <p:sldId id="405" r:id="rId14"/>
    <p:sldId id="406" r:id="rId15"/>
    <p:sldId id="407" r:id="rId16"/>
    <p:sldId id="408" r:id="rId17"/>
    <p:sldId id="437" r:id="rId18"/>
    <p:sldId id="409" r:id="rId19"/>
    <p:sldId id="436" r:id="rId20"/>
    <p:sldId id="438" r:id="rId21"/>
    <p:sldId id="439" r:id="rId22"/>
    <p:sldId id="440" r:id="rId23"/>
    <p:sldId id="441" r:id="rId24"/>
    <p:sldId id="443" r:id="rId25"/>
    <p:sldId id="442" r:id="rId26"/>
    <p:sldId id="444" r:id="rId27"/>
    <p:sldId id="445" r:id="rId28"/>
    <p:sldId id="446" r:id="rId29"/>
    <p:sldId id="447" r:id="rId30"/>
    <p:sldId id="448" r:id="rId31"/>
    <p:sldId id="449" r:id="rId32"/>
    <p:sldId id="450" r:id="rId33"/>
    <p:sldId id="451" r:id="rId34"/>
    <p:sldId id="452" r:id="rId35"/>
    <p:sldId id="453" r:id="rId36"/>
    <p:sldId id="454" r:id="rId37"/>
    <p:sldId id="455" r:id="rId38"/>
    <p:sldId id="456" r:id="rId39"/>
    <p:sldId id="457" r:id="rId40"/>
    <p:sldId id="458" r:id="rId41"/>
    <p:sldId id="459" r:id="rId42"/>
    <p:sldId id="460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32" autoAdjust="0"/>
  </p:normalViewPr>
  <p:slideViewPr>
    <p:cSldViewPr>
      <p:cViewPr>
        <p:scale>
          <a:sx n="90" d="100"/>
          <a:sy n="90" d="100"/>
        </p:scale>
        <p:origin x="-51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1E4104-F5D6-4078-BB0E-78645A7402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316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2.11.2012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801E-B3BC-4E2C-9646-0DCC231A61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2.11.2012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38039-D32E-415C-BB46-3B239B6BD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2.11.2012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8A60-8B01-4953-BBC9-1A7767F1D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2.11.2012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1432-7C06-452E-9BA7-A2BEEF7073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2.11.2012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8467-E444-4F6E-8F1F-045055C5F7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2.11.2012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7487-DEE2-4C0E-ADED-8B4DFDDA9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2.11.2012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E18E-1B93-423B-B3BF-4FF8343C5BA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2.11.2012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A3F9-8158-42A4-BA88-DB99530DA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2.11.2012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7D78-7F5F-487F-8CD0-BDABA04C12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2.11.2012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1FFB-0C1A-4376-B8FA-EF607F06C91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2.11.2012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1285-EB3D-4ECF-867B-F659BB2FF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2.11.2012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B829A12-2FDB-48BF-8E4D-0F3A3790C2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576" y="836712"/>
            <a:ext cx="7560840" cy="2235200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lgerian" pitchFamily="82" charset="0"/>
              </a:rPr>
              <a:t>TEORIA TRANSMI</a:t>
            </a:r>
            <a:r>
              <a:rPr lang="ro-RO" sz="4800" dirty="0">
                <a:solidFill>
                  <a:schemeClr val="bg1"/>
                </a:solidFill>
                <a:latin typeface="Algerian" pitchFamily="82" charset="0"/>
              </a:rPr>
              <a:t>T</a:t>
            </a:r>
            <a:r>
              <a:rPr lang="en-US" sz="4800" dirty="0">
                <a:solidFill>
                  <a:schemeClr val="bg1"/>
                </a:solidFill>
                <a:latin typeface="Algerian" pitchFamily="82" charset="0"/>
              </a:rPr>
              <a:t>E</a:t>
            </a:r>
            <a:r>
              <a:rPr lang="ro-RO" sz="4800" dirty="0">
                <a:solidFill>
                  <a:schemeClr val="bg1"/>
                </a:solidFill>
                <a:latin typeface="Algerian" pitchFamily="82" charset="0"/>
              </a:rPr>
              <a:t>RI</a:t>
            </a:r>
            <a:r>
              <a:rPr lang="en-US" sz="4800" dirty="0">
                <a:solidFill>
                  <a:schemeClr val="bg1"/>
                </a:solidFill>
                <a:latin typeface="Algerian" pitchFamily="82" charset="0"/>
              </a:rPr>
              <a:t>I </a:t>
            </a:r>
            <a:r>
              <a:rPr lang="en-US" sz="4800" dirty="0" err="1" smtClean="0">
                <a:solidFill>
                  <a:schemeClr val="bg1"/>
                </a:solidFill>
                <a:latin typeface="Algerian" pitchFamily="82" charset="0"/>
              </a:rPr>
              <a:t>INFORMAt</a:t>
            </a:r>
            <a:r>
              <a:rPr lang="ro-RO" sz="4800" dirty="0" smtClean="0">
                <a:solidFill>
                  <a:schemeClr val="bg1"/>
                </a:solidFill>
                <a:latin typeface="Algerian" pitchFamily="82" charset="0"/>
              </a:rPr>
              <a:t>IEI</a:t>
            </a:r>
            <a:endParaRPr lang="en-US" sz="48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131841" y="3501008"/>
            <a:ext cx="2592288" cy="720725"/>
          </a:xfrm>
          <a:noFill/>
        </p:spPr>
        <p:txBody>
          <a:bodyPr>
            <a:normAutofit/>
          </a:bodyPr>
          <a:lstStyle/>
          <a:p>
            <a:r>
              <a:rPr lang="en-US" sz="3600" b="1" dirty="0"/>
              <a:t>~ CURS </a:t>
            </a:r>
            <a:r>
              <a:rPr lang="en-US" sz="3600" b="1" dirty="0" smtClean="0"/>
              <a:t>V </a:t>
            </a:r>
            <a:r>
              <a:rPr lang="en-US" sz="3600" b="1" dirty="0"/>
              <a:t>~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79912" y="566124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chemeClr val="tx2"/>
                </a:solidFill>
                <a:latin typeface="+mn-lt"/>
              </a:rPr>
              <a:t>S.l</a:t>
            </a:r>
            <a:r>
              <a:rPr lang="en-US" sz="2400" i="1" dirty="0" smtClean="0">
                <a:solidFill>
                  <a:schemeClr val="tx2"/>
                </a:solidFill>
                <a:latin typeface="+mn-lt"/>
              </a:rPr>
              <a:t>. dr. </a:t>
            </a:r>
            <a:r>
              <a:rPr lang="en-US" sz="2400" i="1" dirty="0" err="1" smtClean="0">
                <a:solidFill>
                  <a:schemeClr val="tx2"/>
                </a:solidFill>
                <a:latin typeface="+mn-lt"/>
              </a:rPr>
              <a:t>ing</a:t>
            </a:r>
            <a:r>
              <a:rPr lang="en-US" sz="2400" i="1" dirty="0" smtClean="0">
                <a:solidFill>
                  <a:schemeClr val="tx2"/>
                </a:solidFill>
                <a:latin typeface="+mn-lt"/>
              </a:rPr>
              <a:t>. Alexandra </a:t>
            </a:r>
            <a:r>
              <a:rPr lang="en-US" sz="2400" i="1" dirty="0" err="1" smtClean="0">
                <a:solidFill>
                  <a:schemeClr val="tx2"/>
                </a:solidFill>
                <a:latin typeface="+mn-lt"/>
              </a:rPr>
              <a:t>Ligia</a:t>
            </a:r>
            <a:r>
              <a:rPr lang="en-US" sz="2400" i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+mn-lt"/>
              </a:rPr>
              <a:t>Balan</a:t>
            </a:r>
            <a:endParaRPr lang="en-US" sz="2400" i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5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64208" y="332656"/>
            <a:ext cx="7940240" cy="6529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Codor şi decodor Hamming corector de o eroare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1301750"/>
            <a:ext cx="585787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00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5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64208" y="332656"/>
            <a:ext cx="7940240" cy="6529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Codor şi decodor Hamming corector de o eroare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47813"/>
            <a:ext cx="8701087" cy="418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07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5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64208" y="332656"/>
            <a:ext cx="7940240" cy="6529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Codor şi decodor Hamming corector de o eroare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71" y="1517650"/>
            <a:ext cx="6243638" cy="227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71" y="4192087"/>
            <a:ext cx="8237537" cy="122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3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5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64208" y="332656"/>
            <a:ext cx="7940240" cy="6529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Codor şi decodor Hamming corector de o eroare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39" y="1052736"/>
            <a:ext cx="26574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867764" y="1124744"/>
            <a:ext cx="4537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sz="2400">
                <a:latin typeface="Times New Roman" pitchFamily="18" charset="0"/>
              </a:rPr>
              <a:t>coloanele matricei de control</a:t>
            </a:r>
            <a:endParaRPr lang="en-US" sz="2400" dirty="0">
              <a:latin typeface="Times New Roman" pitchFamily="18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32" y="2012728"/>
            <a:ext cx="6500812" cy="401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56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5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64208" y="332656"/>
            <a:ext cx="7940240" cy="6529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Codor şi decodor Hamming corector de o eroare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7850"/>
            <a:ext cx="8478838" cy="328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38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5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64208" y="332656"/>
            <a:ext cx="7940240" cy="6529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Codor şi decodor Hamming corector de o eroare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23850" y="1196975"/>
            <a:ext cx="2881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sz="2400" b="1" i="1"/>
              <a:t>EXEMPLU:</a:t>
            </a:r>
            <a:endParaRPr lang="en-US" sz="2400" b="1" i="1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3850" y="1557338"/>
            <a:ext cx="84248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Se</a:t>
            </a:r>
            <a:r>
              <a:rPr lang="ro-RO" sz="2400" dirty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presupune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că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ro-RO" sz="2400" dirty="0">
                <a:latin typeface="Times New Roman" pitchFamily="18" charset="0"/>
              </a:rPr>
              <a:t>s-a recepţioanat cuvântul [v</a:t>
            </a:r>
            <a:r>
              <a:rPr lang="en-US" sz="2400" dirty="0">
                <a:latin typeface="Times New Roman" pitchFamily="18" charset="0"/>
              </a:rPr>
              <a:t>`</a:t>
            </a:r>
            <a:r>
              <a:rPr lang="ro-RO" sz="2400" dirty="0">
                <a:latin typeface="Times New Roman" pitchFamily="18" charset="0"/>
              </a:rPr>
              <a:t>]</a:t>
            </a:r>
            <a:r>
              <a:rPr lang="en-US" sz="2400" dirty="0">
                <a:latin typeface="Times New Roman" pitchFamily="18" charset="0"/>
              </a:rPr>
              <a:t>.</a:t>
            </a:r>
            <a:r>
              <a:rPr lang="ro-RO" sz="2400" dirty="0">
                <a:latin typeface="Times New Roman" pitchFamily="18" charset="0"/>
              </a:rPr>
              <a:t> Să se întocmească </a:t>
            </a:r>
            <a:r>
              <a:rPr lang="en-US" sz="2400" dirty="0">
                <a:latin typeface="Times New Roman" pitchFamily="18" charset="0"/>
              </a:rPr>
              <a:t>de</a:t>
            </a:r>
            <a:r>
              <a:rPr lang="ro-RO" sz="2400" dirty="0">
                <a:latin typeface="Times New Roman" pitchFamily="18" charset="0"/>
              </a:rPr>
              <a:t>codorul Hamming corector de o eroare.</a:t>
            </a:r>
            <a:endParaRPr lang="en-US" sz="2400" dirty="0">
              <a:latin typeface="Times New Roman" pitchFamily="18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1" y="2492375"/>
            <a:ext cx="36004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508" y="3447294"/>
            <a:ext cx="3557588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79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5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64208" y="332656"/>
            <a:ext cx="7940240" cy="6529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Codor şi decodor Hamming corector de o eroare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513"/>
            <a:ext cx="6429375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4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91579" y="1268760"/>
            <a:ext cx="7560841" cy="1752600"/>
          </a:xfrm>
        </p:spPr>
        <p:txBody>
          <a:bodyPr>
            <a:normAutofit/>
          </a:bodyPr>
          <a:lstStyle/>
          <a:p>
            <a:pPr algn="ctr"/>
            <a:r>
              <a:rPr lang="ro-RO" sz="3800" b="1" dirty="0" smtClean="0">
                <a:solidFill>
                  <a:schemeClr val="bg1">
                    <a:lumMod val="85000"/>
                  </a:schemeClr>
                </a:solidFill>
              </a:rPr>
              <a:t>CODURI CICLICE</a:t>
            </a:r>
            <a:endParaRPr lang="en-US" sz="38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ro-RO" sz="38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o-RO" sz="2400" b="1" dirty="0">
                <a:solidFill>
                  <a:schemeClr val="bg1">
                    <a:lumMod val="85000"/>
                  </a:schemeClr>
                </a:solidFill>
              </a:rPr>
              <a:t>NESISTEMETICE ŞI SISTEMATICE</a:t>
            </a:r>
          </a:p>
        </p:txBody>
      </p:sp>
    </p:spTree>
    <p:extLst>
      <p:ext uri="{BB962C8B-B14F-4D97-AF65-F5344CB8AC3E}">
        <p14:creationId xmlns:p14="http://schemas.microsoft.com/office/powerpoint/2010/main" val="165176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5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7866777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DEFINIREA CUVINTELOR DE COD ÎN CAZUL CODURILOR CICLICE NESISTEMETICE ŞI SISTEMATICE</a:t>
            </a:r>
            <a:endParaRPr lang="en-US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484784"/>
            <a:ext cx="8450262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6732588" y="4761384"/>
            <a:ext cx="863600" cy="433387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3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5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7866777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DEFINIREA CUVINTELOR DE COD ÎN CAZUL CODURILOR CICLICE NESISTEMETICE ŞI SISTEMATICE</a:t>
            </a:r>
            <a:endParaRPr lang="en-US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00522"/>
            <a:ext cx="8821738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547813" y="5253384"/>
            <a:ext cx="2376487" cy="61118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0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91579" y="1268760"/>
            <a:ext cx="7560841" cy="1752600"/>
          </a:xfrm>
        </p:spPr>
        <p:txBody>
          <a:bodyPr/>
          <a:lstStyle/>
          <a:p>
            <a:pPr algn="ctr"/>
            <a:r>
              <a:rPr lang="ro-RO" sz="3600" b="1" dirty="0">
                <a:solidFill>
                  <a:schemeClr val="bg1">
                    <a:lumMod val="85000"/>
                  </a:schemeClr>
                </a:solidFill>
              </a:rPr>
              <a:t>CODAREA SURSELOR PE CANALE PERTURBATE</a:t>
            </a:r>
            <a:endParaRPr lang="en-US" sz="36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9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5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7866777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DEFINIREA CUVINTELOR DE COD ÎN CAZUL CODURILOR CICLICE NESISTEMETICE ŞI SISTEMATICE</a:t>
            </a:r>
            <a:endParaRPr lang="en-US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09" y="2024063"/>
            <a:ext cx="8789987" cy="3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586484" y="3392488"/>
            <a:ext cx="3348037" cy="5413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694434" y="4795838"/>
            <a:ext cx="2628900" cy="6127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3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5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7866777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DEFINIREA CUVINTELOR DE COD ÎN CAZUL CODURILOR CICLICE NESISTEMETICE ŞI SISTEMATICE</a:t>
            </a:r>
            <a:endParaRPr lang="en-US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60463"/>
            <a:ext cx="7740650" cy="564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684213" y="2565400"/>
            <a:ext cx="38877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2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5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7866777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DEFINIREA CUVINTELOR DE COD ÎN CAZUL CODURILOR CICLICE NESISTEMETICE ŞI SISTEMATICE</a:t>
            </a:r>
            <a:endParaRPr lang="en-US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81906"/>
            <a:ext cx="8785225" cy="445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Line 4"/>
          <p:cNvSpPr>
            <a:spLocks noChangeShapeType="1"/>
          </p:cNvSpPr>
          <p:nvPr/>
        </p:nvSpPr>
        <p:spPr bwMode="auto">
          <a:xfrm flipV="1">
            <a:off x="287338" y="1821656"/>
            <a:ext cx="42846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7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5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7866777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DEFINIREA CUVINTELOR DE COD ÎN CAZUL CODURILOR CICLICE NESISTEMETICE ŞI SISTEMATICE</a:t>
            </a:r>
            <a:endParaRPr lang="en-US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900" y="1862138"/>
            <a:ext cx="8748713" cy="36195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74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5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7866777" cy="10801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DEFINIREA FUNCŢIEI DE TRANSFER A CIRCUITELOR DE MULTIPLICARE SAU DIVIZARE A POLINOAMELOR CU COEFICIENŢI ÎN MULŢIMEA {0,1} </a:t>
            </a:r>
            <a:endParaRPr lang="en-US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628800"/>
            <a:ext cx="8229600" cy="42497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15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5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7866777" cy="10801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DEFINIREA FUNCŢIEI DE TRANSFER A CIRCUITELOR DE MULTIPLICARE SAU DIVIZARE A POLINOAMELOR CU COEFICIENŢI ÎN MULŢIMEA {0,1} </a:t>
            </a:r>
            <a:endParaRPr lang="en-US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57338"/>
            <a:ext cx="8229600" cy="41671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50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5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7866777" cy="10801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DEFINIREA FUNCŢIEI DE TRANSFER A CIRCUITELOR DE MULTIPLICARE SAU DIVIZARE A POLINOAMELOR CU COEFICIENŢI ÎN MULŢIMEA {0,1} </a:t>
            </a:r>
            <a:endParaRPr lang="en-US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443" y="1556792"/>
            <a:ext cx="7885113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09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5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7866777" cy="10801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DEFINIREA FUNCŢIEI DE TRANSFER A CIRCUITELOR DE MULTIPLICARE SAU DIVIZARE A POLINOAMELOR CU COEFICIENŢI ÎN MULŢIMEA {0,1} </a:t>
            </a:r>
            <a:endParaRPr lang="en-US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050" y="1492444"/>
            <a:ext cx="7855270" cy="503289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43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5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7866777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CIRCUITE DE MULTIPLICARE A POLINOAMELOR CU COEFICIENŢI ÎN MULŢIMEA {0,1}</a:t>
            </a:r>
            <a:endParaRPr lang="en-US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7671" y="1890713"/>
            <a:ext cx="8082479" cy="3517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07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5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7866777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CIRCUITE DE MULTIPLICARE A POLINOAMELOR CU COEFICIENŢI ÎN MULŢIMEA {0,1}</a:t>
            </a:r>
            <a:endParaRPr lang="en-US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14" y="1117961"/>
            <a:ext cx="817245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59934"/>
            <a:ext cx="26098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95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5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64208" y="332656"/>
            <a:ext cx="7940240" cy="6529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Codor şi decodor Hamming corector de o eroare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45351"/>
            <a:ext cx="5761038" cy="43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43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5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7866777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CIRCUITE DE MULTIPLICARE A POLINOAMELOR CU COEFICIENŢI ÎN MULŢIMEA {0,1}</a:t>
            </a:r>
            <a:endParaRPr lang="en-US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835" y="1556792"/>
            <a:ext cx="6386513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4953210" y="3069680"/>
            <a:ext cx="431800" cy="539750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1317835" y="3536405"/>
            <a:ext cx="827088" cy="541337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2541798" y="4654005"/>
            <a:ext cx="611187" cy="539750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2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5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7866777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CIRCUITE DE MULTIPLICARE A POLINOAMELOR CU COEFICIENŢI ÎN MULŢIMEA {0,1}</a:t>
            </a:r>
            <a:endParaRPr lang="en-US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67459"/>
            <a:ext cx="75438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63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5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7866777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CIRCUITE DE MULTIPLICARE A POLINOAMELOR CU COEFICIENŢI ÎN MULŢIMEA {0,1}</a:t>
            </a:r>
            <a:endParaRPr lang="en-US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7671" y="1340768"/>
            <a:ext cx="7506737" cy="4450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400" dirty="0" smtClean="0">
                <a:latin typeface="+mn-lt"/>
              </a:rPr>
              <a:t>Se observă:</a:t>
            </a:r>
          </a:p>
          <a:p>
            <a:pPr marL="342900" indent="-342900" algn="just">
              <a:lnSpc>
                <a:spcPct val="12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400" dirty="0" smtClean="0">
                <a:latin typeface="+mn-lt"/>
              </a:rPr>
              <a:t>necesitatea utilizarii unui număr de celule binare egal cu gradul polinomului g(x). </a:t>
            </a:r>
          </a:p>
          <a:p>
            <a:pPr marL="342900" indent="-342900" algn="just">
              <a:lnSpc>
                <a:spcPct val="12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400" dirty="0" smtClean="0">
                <a:latin typeface="+mn-lt"/>
              </a:rPr>
              <a:t>multiplicarea se realizeaza cu o întârziere de </a:t>
            </a:r>
            <a:r>
              <a:rPr lang="ro-RO" sz="2400" b="1" i="1" dirty="0" smtClean="0">
                <a:latin typeface="+mn-lt"/>
              </a:rPr>
              <a:t>m</a:t>
            </a:r>
            <a:r>
              <a:rPr lang="ro-RO" sz="2400" dirty="0" smtClean="0">
                <a:latin typeface="+mn-lt"/>
              </a:rPr>
              <a:t> tacte, </a:t>
            </a:r>
          </a:p>
          <a:p>
            <a:pPr marL="342900" indent="-342900" algn="just">
              <a:lnSpc>
                <a:spcPct val="12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400" dirty="0" smtClean="0">
                <a:latin typeface="+mn-lt"/>
              </a:rPr>
              <a:t>dacă la intrare se aplica un polinom de grad </a:t>
            </a:r>
            <a:r>
              <a:rPr lang="ro-RO" sz="2400" b="1" i="1" dirty="0" smtClean="0">
                <a:latin typeface="+mn-lt"/>
              </a:rPr>
              <a:t>n</a:t>
            </a:r>
            <a:r>
              <a:rPr lang="ro-RO" sz="2400" dirty="0" smtClean="0">
                <a:latin typeface="+mn-lt"/>
              </a:rPr>
              <a:t>, atunci multiplicarea se va efectua dupa </a:t>
            </a:r>
            <a:r>
              <a:rPr lang="ro-RO" sz="2400" b="1" i="1" dirty="0" smtClean="0">
                <a:latin typeface="+mn-lt"/>
              </a:rPr>
              <a:t>n+m+1</a:t>
            </a:r>
            <a:r>
              <a:rPr lang="ro-RO" sz="2400" dirty="0" smtClean="0">
                <a:latin typeface="+mn-lt"/>
              </a:rPr>
              <a:t> tacte,</a:t>
            </a:r>
          </a:p>
          <a:p>
            <a:pPr marL="342900" indent="-342900" algn="just">
              <a:lnSpc>
                <a:spcPct val="12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400" dirty="0" smtClean="0">
                <a:latin typeface="+mn-lt"/>
              </a:rPr>
              <a:t>în ultimele </a:t>
            </a:r>
            <a:r>
              <a:rPr lang="ro-RO" sz="2400" b="1" i="1" dirty="0" smtClean="0">
                <a:latin typeface="+mn-lt"/>
              </a:rPr>
              <a:t>m </a:t>
            </a:r>
            <a:r>
              <a:rPr lang="ro-RO" sz="2400" dirty="0" smtClean="0">
                <a:latin typeface="+mn-lt"/>
              </a:rPr>
              <a:t>tacte, la intrarea circuitelor se va aplica “0” logic. </a:t>
            </a:r>
          </a:p>
          <a:p>
            <a:pPr marL="342900" indent="-342900" algn="just">
              <a:lnSpc>
                <a:spcPct val="12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400" dirty="0">
                <a:latin typeface="+mn-lt"/>
              </a:rPr>
              <a:t>î</a:t>
            </a:r>
            <a:r>
              <a:rPr lang="ro-RO" sz="2400" dirty="0" smtClean="0">
                <a:latin typeface="+mn-lt"/>
              </a:rPr>
              <a:t>naintea primului tact, intrarea şi toate celulele binare se resetează</a:t>
            </a:r>
            <a:endParaRPr lang="ro-RO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040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5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7866777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CIRCUITE DE MULTIPLICARE A POLINOAMELOR CU COEFICIENŢI ÎN MULŢIMEA {0,1}</a:t>
            </a:r>
            <a:endParaRPr lang="en-US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1188"/>
            <a:ext cx="7772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03238" y="1268413"/>
            <a:ext cx="2808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b="1"/>
              <a:t>EXEMPLU: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63117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5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7866777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CIRCUITE DE MULTIPLICARE A POLINOAMELOR CU COEFICIENŢI ÎN MULŢIMEA {0,1}</a:t>
            </a:r>
            <a:endParaRPr lang="en-US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49263"/>
            <a:ext cx="900100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4643462" y="3841650"/>
            <a:ext cx="27368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0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5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7866777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CIRCUITE DE DIVIZARE A POLINOAMELOR CU COEFICIENŢI ÎN MULŢIMEA {0,1}</a:t>
            </a:r>
            <a:endParaRPr lang="en-US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8638"/>
            <a:ext cx="9109075" cy="404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85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5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7866777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CIRCUITE DE DIVIZARE A POLINOAMELOR CU COEFICIENŢI ÎN MULŢIMEA {0,1}</a:t>
            </a:r>
            <a:endParaRPr lang="en-US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7" y="1772816"/>
            <a:ext cx="81153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83568" y="1268413"/>
            <a:ext cx="2808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b="1" dirty="0"/>
              <a:t>EXEMPLU: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4257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5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7866777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CIRCUITE DE DIVIZARE A POLINOAMELOR CU COEFICIENŢI ÎN MULŢIMEA {0,1}</a:t>
            </a:r>
            <a:endParaRPr lang="en-US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31800" y="1118071"/>
            <a:ext cx="2808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b="1" dirty="0"/>
              <a:t>EXEMPLU:</a:t>
            </a:r>
            <a:endParaRPr lang="en-US" b="1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660178"/>
            <a:ext cx="893445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2051050" y="6381403"/>
            <a:ext cx="162083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4679950" y="6381403"/>
            <a:ext cx="10795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5292725" y="2852391"/>
            <a:ext cx="18002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4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5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7866777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CIRCUITE DE DIVIZARE A POLINOAMELOR CU COEFICIENŢI ÎN MULŢIMEA {0,1}</a:t>
            </a:r>
            <a:endParaRPr lang="en-US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878522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61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5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REGISTRE DE DEPLASARE CU REACŢIE (R.D.R.) UTILIZATE ÎN CODAREA ŞI DECODAREA CODURILOR CICLICE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0163" y="1125538"/>
            <a:ext cx="6543675" cy="50006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76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5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64208" y="332656"/>
            <a:ext cx="7940240" cy="6529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Codor şi decodor Hamming corector de o eroare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46" y="2218853"/>
            <a:ext cx="6843713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64208" y="1282184"/>
            <a:ext cx="79930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sz="2400" dirty="0">
                <a:latin typeface="Times New Roman" pitchFamily="18" charset="0"/>
              </a:rPr>
              <a:t>Corecţia unei erori se poate se poate realiza dacă matricea de control întocmită astfel încât: 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66346" y="3933825"/>
            <a:ext cx="540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sz="2400" dirty="0">
                <a:latin typeface="Times New Roman" pitchFamily="18" charset="0"/>
              </a:rPr>
              <a:t>Instalaţia de la emisie se numeşte </a:t>
            </a:r>
            <a:r>
              <a:rPr lang="ro-RO" sz="2400" b="1" dirty="0">
                <a:latin typeface="Times New Roman" pitchFamily="18" charset="0"/>
              </a:rPr>
              <a:t>codor.</a:t>
            </a:r>
            <a:endParaRPr lang="en-US" sz="2400" b="1" dirty="0">
              <a:latin typeface="Times New Roman" pitchFamily="18" charset="0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46" y="4786241"/>
            <a:ext cx="6786562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4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5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REGISTRE DE DEPLASARE CU REACŢIE (R.D.R.) UTILIZATE ÎN CODAREA ŞI DECODAREA CODURILOR CICLICE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125538"/>
            <a:ext cx="7775575" cy="50006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91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5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REGISTRE DE DEPLASARE CU REACŢIE (R.D.R.) UTILIZATE ÎN CODAREA ŞI DECODAREA CODURILOR CICLICE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5695" y="1124744"/>
            <a:ext cx="6894513" cy="50006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40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5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REGISTRE DE DEPLASARE CU REACŢIE (R.D.R.) UTILIZATE ÎN CODAREA ŞI DECODAREA CODURILOR CICLICE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204913"/>
            <a:ext cx="8642350" cy="49514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50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5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64208" y="332656"/>
            <a:ext cx="7940240" cy="6529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Codor şi decodor Hamming corector de o eroare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8497888" cy="120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565400"/>
            <a:ext cx="5500688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85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5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64208" y="332656"/>
            <a:ext cx="7940240" cy="6529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Codor şi decodor Hamming corector de o eroare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69" y="1340768"/>
            <a:ext cx="8558212" cy="188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69" y="3717256"/>
            <a:ext cx="7472362" cy="184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07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5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64208" y="332656"/>
            <a:ext cx="7940240" cy="6529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Codor şi decodor Hamming corector de o eroare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1189"/>
            <a:ext cx="8424863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59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5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64208" y="332656"/>
            <a:ext cx="7940240" cy="6529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Codor şi decodor Hamming corector de o eroare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827584" y="1244005"/>
            <a:ext cx="2881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sz="2400" b="1" i="1" dirty="0"/>
              <a:t>EXEMPLU:</a:t>
            </a:r>
            <a:endParaRPr lang="en-US" sz="2400" b="1" i="1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27584" y="1701205"/>
            <a:ext cx="792112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Se</a:t>
            </a:r>
            <a:r>
              <a:rPr lang="ro-RO" sz="2400" dirty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presupune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că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pentru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transmiterea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unei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anumite</a:t>
            </a:r>
            <a:r>
              <a:rPr lang="ro-RO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informaţii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sunt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necesare</a:t>
            </a:r>
            <a:r>
              <a:rPr lang="en-US" sz="2400" dirty="0">
                <a:latin typeface="Times New Roman" pitchFamily="18" charset="0"/>
              </a:rPr>
              <a:t> k=4 </a:t>
            </a:r>
            <a:r>
              <a:rPr lang="en-US" sz="2400" dirty="0" err="1">
                <a:latin typeface="Times New Roman" pitchFamily="18" charset="0"/>
              </a:rPr>
              <a:t>simboluri</a:t>
            </a:r>
            <a:r>
              <a:rPr lang="ro-RO" sz="2400" dirty="0">
                <a:latin typeface="Times New Roman" pitchFamily="18" charset="0"/>
              </a:rPr>
              <a:t> informaţionale</a:t>
            </a:r>
            <a:r>
              <a:rPr lang="en-US" sz="2400" dirty="0">
                <a:latin typeface="Times New Roman" pitchFamily="18" charset="0"/>
              </a:rPr>
              <a:t>.</a:t>
            </a:r>
            <a:r>
              <a:rPr lang="ro-RO" sz="2400" dirty="0">
                <a:latin typeface="Times New Roman" pitchFamily="18" charset="0"/>
              </a:rPr>
              <a:t> Să se întocmească codorul Hamming corector de o eroare.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899592" y="3212505"/>
            <a:ext cx="684105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o-RO" dirty="0"/>
              <a:t>Soluţie: </a:t>
            </a:r>
          </a:p>
          <a:p>
            <a:pPr>
              <a:spcBef>
                <a:spcPct val="50000"/>
              </a:spcBef>
            </a:pPr>
            <a:r>
              <a:rPr lang="ro-RO" dirty="0"/>
              <a:t>	  </a:t>
            </a:r>
            <a:r>
              <a:rPr lang="ro-RO" sz="2400" dirty="0"/>
              <a:t>2</a:t>
            </a:r>
            <a:r>
              <a:rPr lang="ro-RO" sz="2400" baseline="30000" dirty="0"/>
              <a:t>m</a:t>
            </a:r>
            <a:r>
              <a:rPr lang="en-US" sz="2400" dirty="0"/>
              <a:t>&gt;=m+k+1, </a:t>
            </a:r>
            <a:r>
              <a:rPr lang="en-US" sz="2400" dirty="0" err="1"/>
              <a:t>rezult</a:t>
            </a:r>
            <a:r>
              <a:rPr lang="ro-RO" sz="2400" dirty="0"/>
              <a:t>ă: 2</a:t>
            </a:r>
            <a:r>
              <a:rPr lang="ro-RO" sz="2400" baseline="30000" dirty="0"/>
              <a:t>m</a:t>
            </a:r>
            <a:r>
              <a:rPr lang="en-US" sz="2400" dirty="0"/>
              <a:t>&gt;=m+</a:t>
            </a:r>
            <a:r>
              <a:rPr lang="ro-RO" sz="2400" dirty="0"/>
              <a:t>4</a:t>
            </a:r>
            <a:r>
              <a:rPr lang="en-US" sz="2400" dirty="0"/>
              <a:t>+1</a:t>
            </a:r>
            <a:r>
              <a:rPr lang="ro-RO" sz="2400" dirty="0"/>
              <a:t>, m=3</a:t>
            </a:r>
          </a:p>
          <a:p>
            <a:pPr>
              <a:spcBef>
                <a:spcPct val="50000"/>
              </a:spcBef>
            </a:pPr>
            <a:r>
              <a:rPr lang="ro-RO" sz="2400" dirty="0"/>
              <a:t>				   n=m+k=3+4=7</a:t>
            </a:r>
            <a:endParaRPr lang="en-US" sz="2400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157192"/>
            <a:ext cx="36576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0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5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64208" y="332656"/>
            <a:ext cx="7940240" cy="6529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Codor şi decodor Hamming corector de o eroare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51" y="908720"/>
            <a:ext cx="4500563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480" y="3151857"/>
            <a:ext cx="6804868" cy="297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52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spcFirstLastPara="0" vert="horz" wrap="square" lIns="0" tIns="62669" rIns="94004" bIns="62670" numCol="1" spcCol="1270" anchor="ctr" anchorCtr="0">
        <a:noAutofit/>
      </a:bodyPr>
      <a:lstStyle>
        <a:defPPr algn="ctr" defTabSz="622300">
          <a:lnSpc>
            <a:spcPct val="90000"/>
          </a:lnSpc>
          <a:spcBef>
            <a:spcPct val="0"/>
          </a:spcBef>
          <a:spcAft>
            <a:spcPct val="35000"/>
          </a:spcAft>
          <a:defRPr sz="1400" kern="1200"/>
        </a:defPPr>
      </a:lstStyle>
      <a:style>
        <a:lnRef idx="0">
          <a:schemeClr val="accent1">
            <a:tint val="60000"/>
            <a:hueOff val="0"/>
            <a:satOff val="0"/>
            <a:lumOff val="0"/>
            <a:alphaOff val="0"/>
          </a:schemeClr>
        </a:lnRef>
        <a:fillRef idx="1">
          <a:schemeClr val="accent1">
            <a:tint val="60000"/>
            <a:hueOff val="0"/>
            <a:satOff val="0"/>
            <a:lumOff val="0"/>
            <a:alphaOff val="0"/>
          </a:schemeClr>
        </a:fillRef>
        <a:effectRef idx="0">
          <a:schemeClr val="accent1">
            <a:tint val="60000"/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3100</TotalTime>
  <Words>1261</Words>
  <Application>Microsoft Office PowerPoint</Application>
  <PresentationFormat>On-screen Show (4:3)</PresentationFormat>
  <Paragraphs>259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NewsPrint</vt:lpstr>
      <vt:lpstr>TEORIA TRANSMITERII INFORMAtIEI</vt:lpstr>
      <vt:lpstr>PowerPoint Presentation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PowerPoint Presentation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TRANSMISIEI INFORMAŢIEI</dc:title>
  <dc:creator>Onofrei Alexandra Ligia</dc:creator>
  <cp:lastModifiedBy>Admin</cp:lastModifiedBy>
  <cp:revision>382</cp:revision>
  <dcterms:created xsi:type="dcterms:W3CDTF">2007-10-04T16:47:13Z</dcterms:created>
  <dcterms:modified xsi:type="dcterms:W3CDTF">2012-11-01T10:38:45Z</dcterms:modified>
</cp:coreProperties>
</file>