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46"/>
  </p:notesMasterIdLst>
  <p:sldIdLst>
    <p:sldId id="256" r:id="rId2"/>
    <p:sldId id="437" r:id="rId3"/>
    <p:sldId id="492" r:id="rId4"/>
    <p:sldId id="548" r:id="rId5"/>
    <p:sldId id="550" r:id="rId6"/>
    <p:sldId id="549" r:id="rId7"/>
    <p:sldId id="551" r:id="rId8"/>
    <p:sldId id="552" r:id="rId9"/>
    <p:sldId id="554" r:id="rId10"/>
    <p:sldId id="553" r:id="rId11"/>
    <p:sldId id="556" r:id="rId12"/>
    <p:sldId id="555" r:id="rId13"/>
    <p:sldId id="558" r:id="rId14"/>
    <p:sldId id="557" r:id="rId15"/>
    <p:sldId id="559" r:id="rId16"/>
    <p:sldId id="560" r:id="rId17"/>
    <p:sldId id="562" r:id="rId18"/>
    <p:sldId id="561" r:id="rId19"/>
    <p:sldId id="563" r:id="rId20"/>
    <p:sldId id="564" r:id="rId21"/>
    <p:sldId id="566" r:id="rId22"/>
    <p:sldId id="565" r:id="rId23"/>
    <p:sldId id="567" r:id="rId24"/>
    <p:sldId id="568" r:id="rId25"/>
    <p:sldId id="569" r:id="rId26"/>
    <p:sldId id="570" r:id="rId27"/>
    <p:sldId id="571" r:id="rId28"/>
    <p:sldId id="573" r:id="rId29"/>
    <p:sldId id="572" r:id="rId30"/>
    <p:sldId id="575" r:id="rId31"/>
    <p:sldId id="574" r:id="rId32"/>
    <p:sldId id="577" r:id="rId33"/>
    <p:sldId id="576" r:id="rId34"/>
    <p:sldId id="579" r:id="rId35"/>
    <p:sldId id="580" r:id="rId36"/>
    <p:sldId id="581" r:id="rId37"/>
    <p:sldId id="582" r:id="rId38"/>
    <p:sldId id="583" r:id="rId39"/>
    <p:sldId id="584" r:id="rId40"/>
    <p:sldId id="585" r:id="rId41"/>
    <p:sldId id="586" r:id="rId42"/>
    <p:sldId id="587" r:id="rId43"/>
    <p:sldId id="588" r:id="rId44"/>
    <p:sldId id="547"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49" autoAdjust="0"/>
  </p:normalViewPr>
  <p:slideViewPr>
    <p:cSldViewPr>
      <p:cViewPr>
        <p:scale>
          <a:sx n="100" d="100"/>
          <a:sy n="100" d="100"/>
        </p:scale>
        <p:origin x="-210"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D1E4104-F5D6-4078-BB0E-78645A740297}" type="slidenum">
              <a:rPr lang="en-US"/>
              <a:pPr/>
              <a:t>‹#›</a:t>
            </a:fld>
            <a:endParaRPr lang="en-US"/>
          </a:p>
        </p:txBody>
      </p:sp>
    </p:spTree>
    <p:extLst>
      <p:ext uri="{BB962C8B-B14F-4D97-AF65-F5344CB8AC3E}">
        <p14:creationId xmlns:p14="http://schemas.microsoft.com/office/powerpoint/2010/main" val="18273316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14.12.2012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C801E-B3BC-4E2C-9646-0DCC231A61FD}"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14.12.2012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38039-D32E-415C-BB46-3B239B6BDB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14.12.2012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78A60-8B01-4953-BBC9-1A7767F1D5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14.12.2012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B1432-7C06-452E-9BA7-A2BEEF7073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14.12.2012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78467-E444-4F6E-8F1F-045055C5F738}"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14.12.2012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57487-DEE2-4C0E-ADED-8B4DFDDA97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14.12.2012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AE18E-1B93-423B-B3BF-4FF8343C5BA4}"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14.12.2012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1A3F9-8158-42A4-BA88-DB99530DAF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14.12.2012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A57D78-7F5F-487F-8CD0-BDABA04C12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14.12.2012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E1FFB-0C1A-4376-B8FA-EF607F06C91D}"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14.12.2012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51285-EB3D-4ECF-867B-F659BB2FF8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r>
              <a:rPr lang="en-US" smtClean="0"/>
              <a:t>14.12.2012</a:t>
            </a:r>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B829A12-2FDB-48BF-8E4D-0F3A3790C221}"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ud.usv.ro/TTI/CUR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755576" y="836712"/>
            <a:ext cx="7560840" cy="2235200"/>
          </a:xfrm>
        </p:spPr>
        <p:txBody>
          <a:bodyPr/>
          <a:lstStyle/>
          <a:p>
            <a:pPr algn="ctr"/>
            <a:r>
              <a:rPr lang="en-US" sz="4800" dirty="0">
                <a:solidFill>
                  <a:schemeClr val="bg1"/>
                </a:solidFill>
                <a:latin typeface="Algerian" pitchFamily="82" charset="0"/>
              </a:rPr>
              <a:t>TEORIA TRANSMI</a:t>
            </a:r>
            <a:r>
              <a:rPr lang="ro-RO" sz="4800" dirty="0">
                <a:solidFill>
                  <a:schemeClr val="bg1"/>
                </a:solidFill>
                <a:latin typeface="Algerian" pitchFamily="82" charset="0"/>
              </a:rPr>
              <a:t>T</a:t>
            </a:r>
            <a:r>
              <a:rPr lang="en-US" sz="4800" dirty="0">
                <a:solidFill>
                  <a:schemeClr val="bg1"/>
                </a:solidFill>
                <a:latin typeface="Algerian" pitchFamily="82" charset="0"/>
              </a:rPr>
              <a:t>E</a:t>
            </a:r>
            <a:r>
              <a:rPr lang="ro-RO" sz="4800" dirty="0">
                <a:solidFill>
                  <a:schemeClr val="bg1"/>
                </a:solidFill>
                <a:latin typeface="Algerian" pitchFamily="82" charset="0"/>
              </a:rPr>
              <a:t>RI</a:t>
            </a:r>
            <a:r>
              <a:rPr lang="en-US" sz="4800" dirty="0">
                <a:solidFill>
                  <a:schemeClr val="bg1"/>
                </a:solidFill>
                <a:latin typeface="Algerian" pitchFamily="82" charset="0"/>
              </a:rPr>
              <a:t>I </a:t>
            </a:r>
            <a:r>
              <a:rPr lang="en-US" sz="4800" dirty="0" err="1" smtClean="0">
                <a:solidFill>
                  <a:schemeClr val="bg1"/>
                </a:solidFill>
                <a:latin typeface="Algerian" pitchFamily="82" charset="0"/>
              </a:rPr>
              <a:t>INFORMAt</a:t>
            </a:r>
            <a:r>
              <a:rPr lang="ro-RO" sz="4800" dirty="0" smtClean="0">
                <a:solidFill>
                  <a:schemeClr val="bg1"/>
                </a:solidFill>
                <a:latin typeface="Algerian" pitchFamily="82" charset="0"/>
              </a:rPr>
              <a:t>IEI</a:t>
            </a:r>
            <a:endParaRPr lang="en-US" sz="4800" dirty="0">
              <a:solidFill>
                <a:schemeClr val="bg1"/>
              </a:solidFill>
              <a:latin typeface="Algerian" pitchFamily="82" charset="0"/>
            </a:endParaRPr>
          </a:p>
        </p:txBody>
      </p:sp>
      <p:sp>
        <p:nvSpPr>
          <p:cNvPr id="2054" name="Rectangle 6"/>
          <p:cNvSpPr>
            <a:spLocks noGrp="1" noChangeArrowheads="1"/>
          </p:cNvSpPr>
          <p:nvPr>
            <p:ph type="subTitle" idx="1"/>
          </p:nvPr>
        </p:nvSpPr>
        <p:spPr>
          <a:xfrm>
            <a:off x="3131841" y="3501008"/>
            <a:ext cx="2592288" cy="720725"/>
          </a:xfrm>
          <a:noFill/>
        </p:spPr>
        <p:txBody>
          <a:bodyPr>
            <a:normAutofit/>
          </a:bodyPr>
          <a:lstStyle/>
          <a:p>
            <a:r>
              <a:rPr lang="en-US" sz="3600" b="1" dirty="0"/>
              <a:t>~ </a:t>
            </a:r>
            <a:r>
              <a:rPr lang="en-US" sz="3600" b="1"/>
              <a:t>CURS </a:t>
            </a:r>
            <a:r>
              <a:rPr lang="en-US" sz="3600" b="1" smtClean="0"/>
              <a:t>X </a:t>
            </a:r>
            <a:r>
              <a:rPr lang="en-US" sz="3600" b="1" dirty="0" smtClean="0"/>
              <a:t>~</a:t>
            </a:r>
            <a:endParaRPr lang="en-US" sz="3600" b="1" dirty="0"/>
          </a:p>
        </p:txBody>
      </p:sp>
      <p:sp>
        <p:nvSpPr>
          <p:cNvPr id="2" name="TextBox 1"/>
          <p:cNvSpPr txBox="1"/>
          <p:nvPr/>
        </p:nvSpPr>
        <p:spPr>
          <a:xfrm>
            <a:off x="3779912" y="5661248"/>
            <a:ext cx="4536504" cy="461665"/>
          </a:xfrm>
          <a:prstGeom prst="rect">
            <a:avLst/>
          </a:prstGeom>
          <a:noFill/>
        </p:spPr>
        <p:txBody>
          <a:bodyPr wrap="square" rtlCol="0">
            <a:spAutoFit/>
          </a:bodyPr>
          <a:lstStyle/>
          <a:p>
            <a:r>
              <a:rPr lang="en-US" sz="2400" i="1" dirty="0" err="1" smtClean="0">
                <a:solidFill>
                  <a:schemeClr val="tx2"/>
                </a:solidFill>
                <a:latin typeface="+mn-lt"/>
              </a:rPr>
              <a:t>S.l</a:t>
            </a:r>
            <a:r>
              <a:rPr lang="en-US" sz="2400" i="1" dirty="0" smtClean="0">
                <a:solidFill>
                  <a:schemeClr val="tx2"/>
                </a:solidFill>
                <a:latin typeface="+mn-lt"/>
              </a:rPr>
              <a:t>. dr. </a:t>
            </a:r>
            <a:r>
              <a:rPr lang="en-US" sz="2400" i="1" dirty="0" err="1" smtClean="0">
                <a:solidFill>
                  <a:schemeClr val="tx2"/>
                </a:solidFill>
                <a:latin typeface="+mn-lt"/>
              </a:rPr>
              <a:t>ing</a:t>
            </a:r>
            <a:r>
              <a:rPr lang="en-US" sz="2400" i="1" dirty="0" smtClean="0">
                <a:solidFill>
                  <a:schemeClr val="tx2"/>
                </a:solidFill>
                <a:latin typeface="+mn-lt"/>
              </a:rPr>
              <a:t>. Alexandra </a:t>
            </a:r>
            <a:r>
              <a:rPr lang="en-US" sz="2400" i="1" dirty="0" err="1" smtClean="0">
                <a:solidFill>
                  <a:schemeClr val="tx2"/>
                </a:solidFill>
                <a:latin typeface="+mn-lt"/>
              </a:rPr>
              <a:t>Ligia</a:t>
            </a:r>
            <a:r>
              <a:rPr lang="en-US" sz="2400" i="1" dirty="0" smtClean="0">
                <a:solidFill>
                  <a:schemeClr val="tx2"/>
                </a:solidFill>
                <a:latin typeface="+mn-lt"/>
              </a:rPr>
              <a:t> </a:t>
            </a:r>
            <a:r>
              <a:rPr lang="en-US" sz="2400" i="1" dirty="0" err="1" smtClean="0">
                <a:solidFill>
                  <a:schemeClr val="tx2"/>
                </a:solidFill>
                <a:latin typeface="+mn-lt"/>
              </a:rPr>
              <a:t>Balan</a:t>
            </a:r>
            <a:endParaRPr lang="en-US" sz="2400" i="1" dirty="0">
              <a:solidFill>
                <a:schemeClr val="tx2"/>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10</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b="1" dirty="0" smtClean="0">
                <a:solidFill>
                  <a:srgbClr val="0070C0"/>
                </a:solidFill>
                <a:latin typeface="Arial" pitchFamily="34" charset="0"/>
                <a:cs typeface="Arial" pitchFamily="34" charset="0"/>
              </a:rPr>
              <a:t>3. </a:t>
            </a:r>
            <a:r>
              <a:rPr lang="pt-BR" sz="2400" b="1" dirty="0">
                <a:solidFill>
                  <a:srgbClr val="0070C0"/>
                </a:solidFill>
                <a:latin typeface="Arial" pitchFamily="34" charset="0"/>
                <a:cs typeface="Arial" pitchFamily="34" charset="0"/>
              </a:rPr>
              <a:t>Structura codorului convoluţional</a:t>
            </a:r>
          </a:p>
        </p:txBody>
      </p:sp>
      <p:sp>
        <p:nvSpPr>
          <p:cNvPr id="10" name="TextBox 2"/>
          <p:cNvSpPr txBox="1">
            <a:spLocks noChangeArrowheads="1"/>
          </p:cNvSpPr>
          <p:nvPr/>
        </p:nvSpPr>
        <p:spPr bwMode="auto">
          <a:xfrm>
            <a:off x="782627" y="785813"/>
            <a:ext cx="7533789"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lgn="just" eaLnBrk="1" hangingPunct="1">
              <a:spcAft>
                <a:spcPts val="600"/>
              </a:spcAft>
              <a:buClr>
                <a:srgbClr val="0070C0"/>
              </a:buClr>
              <a:buFont typeface="Wingdings" pitchFamily="2" charset="2"/>
              <a:buChar char="Ø"/>
            </a:pPr>
            <a:r>
              <a:rPr lang="ro-RO" sz="2100" dirty="0" smtClean="0"/>
              <a:t>Se </a:t>
            </a:r>
            <a:r>
              <a:rPr lang="ro-RO" sz="2100" dirty="0"/>
              <a:t>consideră                    		   </a:t>
            </a:r>
            <a:r>
              <a:rPr lang="ro-RO" sz="2100" dirty="0" smtClean="0"/>
              <a:t>secvenţa </a:t>
            </a:r>
            <a:r>
              <a:rPr lang="ro-RO" sz="2100" dirty="0"/>
              <a:t>de la intrare</a:t>
            </a:r>
          </a:p>
          <a:p>
            <a:pPr marL="342900" indent="-342900" algn="just" eaLnBrk="1" hangingPunct="1">
              <a:spcAft>
                <a:spcPts val="600"/>
              </a:spcAft>
              <a:buClr>
                <a:srgbClr val="0070C0"/>
              </a:buClr>
              <a:buFont typeface="Wingdings" pitchFamily="2" charset="2"/>
              <a:buChar char="Ø"/>
            </a:pPr>
            <a:r>
              <a:rPr lang="ro-RO" sz="2100" dirty="0" smtClean="0"/>
              <a:t>Se </a:t>
            </a:r>
            <a:r>
              <a:rPr lang="ro-RO" sz="2100" dirty="0"/>
              <a:t>generează secvenţele la ieşire: </a:t>
            </a:r>
          </a:p>
          <a:p>
            <a:pPr marL="342900" indent="-342900" algn="just" eaLnBrk="1" hangingPunct="1">
              <a:spcAft>
                <a:spcPts val="600"/>
              </a:spcAft>
              <a:buClr>
                <a:srgbClr val="0070C0"/>
              </a:buClr>
              <a:buFont typeface="Wingdings" pitchFamily="2" charset="2"/>
              <a:buChar char="Ø"/>
            </a:pPr>
            <a:endParaRPr lang="en-US" sz="2100" dirty="0" smtClean="0"/>
          </a:p>
          <a:p>
            <a:pPr marL="342900" indent="-342900" algn="just" eaLnBrk="1" hangingPunct="1">
              <a:spcAft>
                <a:spcPts val="600"/>
              </a:spcAft>
              <a:buClr>
                <a:srgbClr val="0070C0"/>
              </a:buClr>
              <a:buFont typeface="Wingdings" pitchFamily="2" charset="2"/>
              <a:buChar char="Ø"/>
            </a:pPr>
            <a:endParaRPr lang="ro-RO" sz="800" dirty="0"/>
          </a:p>
          <a:p>
            <a:pPr marL="342900" indent="-342900" algn="just" eaLnBrk="1" hangingPunct="1">
              <a:spcAft>
                <a:spcPts val="600"/>
              </a:spcAft>
              <a:buClr>
                <a:srgbClr val="0070C0"/>
              </a:buClr>
              <a:buFont typeface="Wingdings" pitchFamily="2" charset="2"/>
              <a:buChar char="Ø"/>
            </a:pPr>
            <a:r>
              <a:rPr lang="ro-RO" sz="2100" dirty="0" smtClean="0"/>
              <a:t>Cele </a:t>
            </a:r>
            <a:r>
              <a:rPr lang="ro-RO" sz="2100" dirty="0"/>
              <a:t>două secvenţe la ieşire se pot obţine din convoluţia dintre secvenţa de intrare şi răspunsul la impuls a codorului, definit pentru fiecare ieşire.</a:t>
            </a:r>
          </a:p>
          <a:p>
            <a:pPr marL="342900" indent="-342900" algn="just" eaLnBrk="1" hangingPunct="1">
              <a:spcAft>
                <a:spcPts val="600"/>
              </a:spcAft>
              <a:buClr>
                <a:srgbClr val="0070C0"/>
              </a:buClr>
              <a:buFont typeface="Wingdings" pitchFamily="2" charset="2"/>
              <a:buChar char="Ø"/>
            </a:pPr>
            <a:r>
              <a:rPr lang="ro-RO" sz="2100" dirty="0" smtClean="0"/>
              <a:t>Răspunsul </a:t>
            </a:r>
            <a:r>
              <a:rPr lang="ro-RO" sz="2100" dirty="0"/>
              <a:t>la impuls se poate obţine aplicând la intrare secvenţa impuls unitate </a:t>
            </a:r>
            <a:r>
              <a:rPr lang="ro-RO" sz="2100" i="1" dirty="0"/>
              <a:t>m=(1, 0, 0, …) </a:t>
            </a:r>
            <a:r>
              <a:rPr lang="ro-RO" sz="2100" dirty="0"/>
              <a:t>şi observând ieşirile </a:t>
            </a:r>
            <a:r>
              <a:rPr lang="ro-RO" sz="2100" i="1" dirty="0"/>
              <a:t>c</a:t>
            </a:r>
            <a:r>
              <a:rPr lang="ro-RO" sz="2100" i="1" baseline="-25000" dirty="0"/>
              <a:t>i</a:t>
            </a:r>
            <a:r>
              <a:rPr lang="ro-RO" sz="2100" i="1" baseline="30000" dirty="0"/>
              <a:t>(1)</a:t>
            </a:r>
            <a:r>
              <a:rPr lang="ro-RO" sz="2100" baseline="30000" dirty="0"/>
              <a:t> </a:t>
            </a:r>
            <a:r>
              <a:rPr lang="ro-RO" sz="2100" dirty="0"/>
              <a:t> şi </a:t>
            </a:r>
            <a:r>
              <a:rPr lang="ro-RO" sz="2100" i="1" dirty="0"/>
              <a:t>c</a:t>
            </a:r>
            <a:r>
              <a:rPr lang="ro-RO" sz="2100" i="1" baseline="-25000" dirty="0"/>
              <a:t>i</a:t>
            </a:r>
            <a:r>
              <a:rPr lang="ro-RO" sz="2100" i="1" baseline="30000" dirty="0"/>
              <a:t>(2)</a:t>
            </a:r>
            <a:r>
              <a:rPr lang="ro-RO" sz="2100" dirty="0"/>
              <a:t>     </a:t>
            </a:r>
          </a:p>
          <a:p>
            <a:pPr marL="342900" indent="-342900" algn="just" eaLnBrk="1" hangingPunct="1">
              <a:spcAft>
                <a:spcPts val="600"/>
              </a:spcAft>
              <a:buClr>
                <a:srgbClr val="0070C0"/>
              </a:buClr>
              <a:buFont typeface="Wingdings" pitchFamily="2" charset="2"/>
              <a:buChar char="Ø"/>
            </a:pPr>
            <a:r>
              <a:rPr lang="ro-RO" sz="2100" dirty="0" smtClean="0"/>
              <a:t>În </a:t>
            </a:r>
            <a:r>
              <a:rPr lang="ro-RO" sz="2100" dirty="0"/>
              <a:t>general un codor convoluţional are K celule de me</a:t>
            </a:r>
            <a:r>
              <a:rPr lang="en-US" sz="2100" dirty="0"/>
              <a:t>m</a:t>
            </a:r>
            <a:r>
              <a:rPr lang="ro-RO" sz="2100" dirty="0"/>
              <a:t>orie.</a:t>
            </a:r>
          </a:p>
          <a:p>
            <a:pPr marL="342900" indent="-342900" algn="just" eaLnBrk="1" hangingPunct="1">
              <a:spcAft>
                <a:spcPts val="600"/>
              </a:spcAft>
              <a:buClr>
                <a:srgbClr val="0070C0"/>
              </a:buClr>
              <a:buFont typeface="Wingdings" pitchFamily="2" charset="2"/>
              <a:buChar char="Ø"/>
            </a:pPr>
            <a:r>
              <a:rPr lang="ro-RO" sz="2100" dirty="0" smtClean="0"/>
              <a:t>Răspunsul </a:t>
            </a:r>
            <a:r>
              <a:rPr lang="ro-RO" sz="2100" dirty="0"/>
              <a:t>la impuls pentru </a:t>
            </a:r>
            <a:r>
              <a:rPr lang="ro-RO" sz="2100" i="1" dirty="0"/>
              <a:t>K+1</a:t>
            </a:r>
            <a:r>
              <a:rPr lang="ro-RO" sz="2100" dirty="0"/>
              <a:t> unităţi de timp este o secvenţă de tipul:</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836712"/>
            <a:ext cx="28352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222201"/>
            <a:ext cx="2786062"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5022640"/>
            <a:ext cx="3193231" cy="113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725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11</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b="1" dirty="0" smtClean="0">
                <a:solidFill>
                  <a:srgbClr val="0070C0"/>
                </a:solidFill>
                <a:latin typeface="Arial" pitchFamily="34" charset="0"/>
                <a:cs typeface="Arial" pitchFamily="34" charset="0"/>
              </a:rPr>
              <a:t>3. </a:t>
            </a:r>
            <a:r>
              <a:rPr lang="pt-BR" sz="2400" b="1" dirty="0">
                <a:solidFill>
                  <a:srgbClr val="0070C0"/>
                </a:solidFill>
                <a:latin typeface="Arial" pitchFamily="34" charset="0"/>
                <a:cs typeface="Arial" pitchFamily="34" charset="0"/>
              </a:rPr>
              <a:t>Structura codorului convoluţional</a:t>
            </a:r>
          </a:p>
        </p:txBody>
      </p:sp>
      <p:sp>
        <p:nvSpPr>
          <p:cNvPr id="10" name="TextBox 2"/>
          <p:cNvSpPr txBox="1">
            <a:spLocks noChangeArrowheads="1"/>
          </p:cNvSpPr>
          <p:nvPr/>
        </p:nvSpPr>
        <p:spPr bwMode="auto">
          <a:xfrm>
            <a:off x="782627" y="785813"/>
            <a:ext cx="757874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lgn="just" eaLnBrk="1" hangingPunct="1">
              <a:buClr>
                <a:srgbClr val="0070C0"/>
              </a:buClr>
              <a:buFont typeface="Wingdings" pitchFamily="2" charset="2"/>
              <a:buChar char="Ø"/>
            </a:pPr>
            <a:r>
              <a:rPr lang="ro-RO" sz="2200" dirty="0" smtClean="0"/>
              <a:t>Se </a:t>
            </a:r>
            <a:r>
              <a:rPr lang="ro-RO" sz="2200" dirty="0"/>
              <a:t>consideră </a:t>
            </a:r>
            <a:r>
              <a:rPr lang="en-US" sz="2200" dirty="0"/>
              <a:t>c</a:t>
            </a:r>
            <a:r>
              <a:rPr lang="ro-RO" sz="2200" dirty="0"/>
              <a:t>ă celulele binare S</a:t>
            </a:r>
            <a:r>
              <a:rPr lang="ro-RO" sz="2200" baseline="-25000" dirty="0"/>
              <a:t>1</a:t>
            </a:r>
            <a:r>
              <a:rPr lang="ro-RO" sz="2200" dirty="0"/>
              <a:t> şi S</a:t>
            </a:r>
            <a:r>
              <a:rPr lang="ro-RO" sz="2200" baseline="-25000" dirty="0"/>
              <a:t>2</a:t>
            </a:r>
            <a:r>
              <a:rPr lang="ro-RO" sz="2200" dirty="0"/>
              <a:t> se află iniţial în starea </a:t>
            </a:r>
            <a:r>
              <a:rPr lang="en-US" sz="2200" dirty="0"/>
              <a:t>“</a:t>
            </a:r>
            <a:r>
              <a:rPr lang="ro-RO" sz="2200" dirty="0"/>
              <a:t>00</a:t>
            </a:r>
            <a:r>
              <a:rPr lang="en-US" sz="2200" dirty="0"/>
              <a:t>“</a:t>
            </a:r>
            <a:r>
              <a:rPr lang="ro-RO" sz="2200" dirty="0"/>
              <a:t>.</a:t>
            </a:r>
          </a:p>
          <a:p>
            <a:pPr marL="342900" indent="-342900" algn="just" eaLnBrk="1" hangingPunct="1">
              <a:buClr>
                <a:srgbClr val="0070C0"/>
              </a:buClr>
              <a:buFont typeface="Wingdings" pitchFamily="2" charset="2"/>
              <a:buChar char="Ø"/>
            </a:pPr>
            <a:r>
              <a:rPr lang="ro-RO" sz="2200" dirty="0" smtClean="0"/>
              <a:t>Evoluţia </a:t>
            </a:r>
            <a:r>
              <a:rPr lang="ro-RO" sz="2200" dirty="0"/>
              <a:t>celulelor binare este descrisă de vectorii:</a:t>
            </a:r>
          </a:p>
          <a:p>
            <a:pPr marL="342900" indent="-342900" algn="just" eaLnBrk="1" hangingPunct="1">
              <a:buClr>
                <a:srgbClr val="0070C0"/>
              </a:buClr>
              <a:buFont typeface="Wingdings" pitchFamily="2" charset="2"/>
              <a:buChar char="Ø"/>
            </a:pPr>
            <a:endParaRPr lang="ro-RO" sz="2200" dirty="0"/>
          </a:p>
          <a:p>
            <a:pPr marL="342900" indent="-342900" algn="just" eaLnBrk="1" hangingPunct="1">
              <a:buClr>
                <a:srgbClr val="0070C0"/>
              </a:buClr>
              <a:buFont typeface="Wingdings" pitchFamily="2" charset="2"/>
              <a:buChar char="Ø"/>
            </a:pPr>
            <a:endParaRPr lang="ro-RO" sz="2200" dirty="0"/>
          </a:p>
          <a:p>
            <a:pPr marL="342900" indent="-342900" algn="just" eaLnBrk="1" hangingPunct="1">
              <a:buClr>
                <a:srgbClr val="0070C0"/>
              </a:buClr>
              <a:buFont typeface="Wingdings" pitchFamily="2" charset="2"/>
              <a:buChar char="Ø"/>
            </a:pPr>
            <a:r>
              <a:rPr lang="ro-RO" sz="2200" dirty="0" smtClean="0"/>
              <a:t>În </a:t>
            </a:r>
            <a:r>
              <a:rPr lang="ro-RO" sz="2200" dirty="0"/>
              <a:t>tabelul 1 se observă evoluţia celulelor binare S</a:t>
            </a:r>
            <a:r>
              <a:rPr lang="ro-RO" sz="2200" baseline="-25000" dirty="0"/>
              <a:t>1</a:t>
            </a:r>
            <a:r>
              <a:rPr lang="ro-RO" sz="2200" dirty="0"/>
              <a:t> şi S</a:t>
            </a:r>
            <a:r>
              <a:rPr lang="ro-RO" sz="2200" baseline="-25000" dirty="0"/>
              <a:t>2</a:t>
            </a:r>
            <a:r>
              <a:rPr lang="ro-RO" sz="2200" dirty="0"/>
              <a:t> din circuitul din figura 1 la aplicarea la intrare a unui impuls unitate </a:t>
            </a:r>
            <a:r>
              <a:rPr lang="ro-RO" sz="2200" i="1" dirty="0"/>
              <a:t>m=(1, 0, 0, …)</a:t>
            </a:r>
            <a:endParaRPr lang="ro-RO" sz="22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3791174"/>
            <a:ext cx="6744791" cy="233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425" y="1826260"/>
            <a:ext cx="2499148" cy="68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827584" y="3501008"/>
            <a:ext cx="1214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b="1" dirty="0"/>
              <a:t>Tabelul 1</a:t>
            </a:r>
            <a:endParaRPr lang="en-GB" b="1" dirty="0"/>
          </a:p>
        </p:txBody>
      </p:sp>
    </p:spTree>
    <p:extLst>
      <p:ext uri="{BB962C8B-B14F-4D97-AF65-F5344CB8AC3E}">
        <p14:creationId xmlns:p14="http://schemas.microsoft.com/office/powerpoint/2010/main" val="775750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12</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b="1" dirty="0" smtClean="0">
                <a:solidFill>
                  <a:srgbClr val="0070C0"/>
                </a:solidFill>
                <a:latin typeface="Arial" pitchFamily="34" charset="0"/>
                <a:cs typeface="Arial" pitchFamily="34" charset="0"/>
              </a:rPr>
              <a:t>3. </a:t>
            </a:r>
            <a:r>
              <a:rPr lang="pt-BR" sz="2400" b="1" dirty="0">
                <a:solidFill>
                  <a:srgbClr val="0070C0"/>
                </a:solidFill>
                <a:latin typeface="Arial" pitchFamily="34" charset="0"/>
                <a:cs typeface="Arial" pitchFamily="34" charset="0"/>
              </a:rPr>
              <a:t>Structura codorului convoluţional</a:t>
            </a:r>
          </a:p>
        </p:txBody>
      </p:sp>
      <p:sp>
        <p:nvSpPr>
          <p:cNvPr id="11" name="TextBox 2"/>
          <p:cNvSpPr txBox="1">
            <a:spLocks noChangeArrowheads="1"/>
          </p:cNvSpPr>
          <p:nvPr/>
        </p:nvSpPr>
        <p:spPr bwMode="auto">
          <a:xfrm>
            <a:off x="782627" y="642938"/>
            <a:ext cx="7533789"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lgn="just" eaLnBrk="1" hangingPunct="1">
              <a:lnSpc>
                <a:spcPct val="150000"/>
              </a:lnSpc>
              <a:buClr>
                <a:srgbClr val="0070C0"/>
              </a:buClr>
              <a:buFont typeface="Wingdings" pitchFamily="2" charset="2"/>
              <a:buChar char="Ø"/>
            </a:pPr>
            <a:r>
              <a:rPr lang="ro-RO" sz="2200" dirty="0" smtClean="0"/>
              <a:t>Dacă </a:t>
            </a:r>
            <a:r>
              <a:rPr lang="ro-RO" sz="2200" dirty="0"/>
              <a:t>la intrarea codorului se aplică impulsul unitate atunci c</a:t>
            </a:r>
            <a:r>
              <a:rPr lang="ro-RO" sz="2200" baseline="30000" dirty="0"/>
              <a:t>(1) </a:t>
            </a:r>
            <a:r>
              <a:rPr lang="ro-RO" sz="2200" dirty="0"/>
              <a:t>= g</a:t>
            </a:r>
            <a:r>
              <a:rPr lang="ro-RO" sz="2200" baseline="30000" dirty="0"/>
              <a:t>(1) </a:t>
            </a:r>
            <a:r>
              <a:rPr lang="ro-RO" sz="2200" dirty="0"/>
              <a:t>şi c</a:t>
            </a:r>
            <a:r>
              <a:rPr lang="ro-RO" sz="2200" baseline="30000" dirty="0"/>
              <a:t>(2) </a:t>
            </a:r>
            <a:r>
              <a:rPr lang="ro-RO" sz="2200" dirty="0"/>
              <a:t>= g</a:t>
            </a:r>
            <a:r>
              <a:rPr lang="ro-RO" sz="2200" baseline="30000" dirty="0"/>
              <a:t>(2) </a:t>
            </a:r>
            <a:r>
              <a:rPr lang="ro-RO" sz="2200" dirty="0"/>
              <a:t>.</a:t>
            </a:r>
          </a:p>
          <a:p>
            <a:pPr marL="342900" indent="-342900" algn="just" eaLnBrk="1" hangingPunct="1">
              <a:lnSpc>
                <a:spcPct val="150000"/>
              </a:lnSpc>
              <a:buClr>
                <a:srgbClr val="0070C0"/>
              </a:buClr>
              <a:buFont typeface="Wingdings" pitchFamily="2" charset="2"/>
              <a:buChar char="Ø"/>
            </a:pPr>
            <a:r>
              <a:rPr lang="ro-RO" sz="2200" dirty="0" smtClean="0"/>
              <a:t>Rezultă </a:t>
            </a:r>
            <a:r>
              <a:rPr lang="ro-RO" sz="2200" dirty="0"/>
              <a:t>pentru acest exemplu:</a:t>
            </a:r>
          </a:p>
          <a:p>
            <a:pPr marL="342900" indent="-342900" algn="just" eaLnBrk="1" hangingPunct="1">
              <a:lnSpc>
                <a:spcPct val="150000"/>
              </a:lnSpc>
              <a:buClr>
                <a:srgbClr val="0070C0"/>
              </a:buClr>
              <a:buFont typeface="Wingdings" pitchFamily="2" charset="2"/>
              <a:buChar char="Ø"/>
            </a:pPr>
            <a:endParaRPr lang="en-US" sz="2200" dirty="0" smtClean="0"/>
          </a:p>
          <a:p>
            <a:pPr marL="342900" indent="-342900" algn="just" eaLnBrk="1" hangingPunct="1">
              <a:lnSpc>
                <a:spcPct val="150000"/>
              </a:lnSpc>
              <a:buClr>
                <a:srgbClr val="0070C0"/>
              </a:buClr>
              <a:buFont typeface="Wingdings" pitchFamily="2" charset="2"/>
              <a:buChar char="Ø"/>
            </a:pPr>
            <a:endParaRPr lang="ro-RO" sz="2200" dirty="0"/>
          </a:p>
          <a:p>
            <a:pPr marL="342900" indent="-342900" algn="just" eaLnBrk="1" hangingPunct="1">
              <a:lnSpc>
                <a:spcPct val="150000"/>
              </a:lnSpc>
              <a:buClr>
                <a:srgbClr val="0070C0"/>
              </a:buClr>
              <a:buFont typeface="Wingdings" pitchFamily="2" charset="2"/>
              <a:buChar char="Ø"/>
            </a:pPr>
            <a:r>
              <a:rPr lang="ro-RO" sz="2200" dirty="0" smtClean="0"/>
              <a:t>Răspunsurile </a:t>
            </a:r>
            <a:r>
              <a:rPr lang="ro-RO" sz="2200" dirty="0"/>
              <a:t>la impuls sunt cunoscute şi ca secvenţele generatoarea ale codului convoluţional </a:t>
            </a:r>
            <a:r>
              <a:rPr lang="ro-RO" sz="2200" i="1" dirty="0"/>
              <a:t>C</a:t>
            </a:r>
            <a:r>
              <a:rPr lang="ro-RO" sz="2200" i="1" baseline="-25000" dirty="0"/>
              <a:t>conv</a:t>
            </a:r>
            <a:r>
              <a:rPr lang="ro-RO" sz="2200" i="1" dirty="0"/>
              <a:t> . </a:t>
            </a:r>
          </a:p>
          <a:p>
            <a:pPr marL="342900" indent="-342900" algn="just" eaLnBrk="1" hangingPunct="1">
              <a:lnSpc>
                <a:spcPct val="150000"/>
              </a:lnSpc>
              <a:buClr>
                <a:srgbClr val="0070C0"/>
              </a:buClr>
              <a:buFont typeface="Wingdings" pitchFamily="2" charset="2"/>
              <a:buChar char="Ø"/>
            </a:pPr>
            <a:r>
              <a:rPr lang="ro-RO" sz="2200" dirty="0" smtClean="0"/>
              <a:t>Secvenţele </a:t>
            </a:r>
            <a:r>
              <a:rPr lang="ro-RO" sz="2200" dirty="0"/>
              <a:t>de cod se pot exprima:</a:t>
            </a:r>
          </a:p>
          <a:p>
            <a:pPr marL="342900" indent="-342900" algn="just" eaLnBrk="1" hangingPunct="1">
              <a:lnSpc>
                <a:spcPct val="150000"/>
              </a:lnSpc>
              <a:buClr>
                <a:srgbClr val="0070C0"/>
              </a:buClr>
              <a:buFont typeface="Wingdings" pitchFamily="2" charset="2"/>
              <a:buChar char="Ø"/>
            </a:pPr>
            <a:endParaRPr lang="en-US" sz="2200" dirty="0" smtClean="0"/>
          </a:p>
          <a:p>
            <a:pPr marL="342900" indent="-342900" algn="just" eaLnBrk="1" hangingPunct="1">
              <a:lnSpc>
                <a:spcPct val="150000"/>
              </a:lnSpc>
              <a:buClr>
                <a:srgbClr val="0070C0"/>
              </a:buClr>
              <a:buFont typeface="Wingdings" pitchFamily="2" charset="2"/>
              <a:buChar char="Ø"/>
            </a:pPr>
            <a:endParaRPr lang="ro-RO" sz="2200" dirty="0"/>
          </a:p>
          <a:p>
            <a:pPr algn="just" eaLnBrk="1" hangingPunct="1">
              <a:lnSpc>
                <a:spcPct val="150000"/>
              </a:lnSpc>
              <a:buClr>
                <a:srgbClr val="0070C0"/>
              </a:buClr>
            </a:pPr>
            <a:r>
              <a:rPr lang="ro-RO" sz="2200" dirty="0"/>
              <a:t>Unde:  * reprezintă suma de convoluţie modulo 2</a:t>
            </a:r>
            <a:r>
              <a:rPr lang="ro-RO" sz="2200" dirty="0" smtClean="0"/>
              <a:t>.</a:t>
            </a:r>
            <a:endParaRPr lang="ro-RO" sz="2200"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459" y="2166169"/>
            <a:ext cx="17145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080" y="4736232"/>
            <a:ext cx="185737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64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13</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b="1" dirty="0" smtClean="0">
                <a:solidFill>
                  <a:srgbClr val="0070C0"/>
                </a:solidFill>
                <a:latin typeface="Arial" pitchFamily="34" charset="0"/>
                <a:cs typeface="Arial" pitchFamily="34" charset="0"/>
              </a:rPr>
              <a:t>3. </a:t>
            </a:r>
            <a:r>
              <a:rPr lang="pt-BR" sz="2400" b="1" dirty="0">
                <a:solidFill>
                  <a:srgbClr val="0070C0"/>
                </a:solidFill>
                <a:latin typeface="Arial" pitchFamily="34" charset="0"/>
                <a:cs typeface="Arial" pitchFamily="34" charset="0"/>
              </a:rPr>
              <a:t>Structura codorului convoluţional</a:t>
            </a:r>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996952"/>
            <a:ext cx="37338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782627" y="1046252"/>
            <a:ext cx="75337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lgn="just" eaLnBrk="1" hangingPunct="1">
              <a:lnSpc>
                <a:spcPct val="150000"/>
              </a:lnSpc>
              <a:buClr>
                <a:srgbClr val="0070C0"/>
              </a:buClr>
              <a:buFont typeface="Wingdings" pitchFamily="2" charset="2"/>
              <a:buChar char="Ø"/>
            </a:pPr>
            <a:r>
              <a:rPr lang="ro-RO" sz="2000" dirty="0" smtClean="0"/>
              <a:t>Pentru </a:t>
            </a:r>
            <a:r>
              <a:rPr lang="ro-RO" sz="2000" dirty="0"/>
              <a:t>orice </a:t>
            </a:r>
            <a:r>
              <a:rPr lang="ro-RO" sz="2000" i="1" dirty="0"/>
              <a:t>l ≥ 0, l </a:t>
            </a:r>
            <a:r>
              <a:rPr lang="ro-RO" sz="2000" i="1" dirty="0">
                <a:sym typeface="Mathematica1" pitchFamily="2" charset="2"/>
              </a:rPr>
              <a:t> Z:</a:t>
            </a:r>
            <a:endParaRPr lang="ro-RO" sz="2000" i="1" dirty="0"/>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80" y="1844824"/>
            <a:ext cx="6000750" cy="8064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4941168"/>
            <a:ext cx="36512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911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14</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4. Descrierea transformărilor în domeniul </a:t>
            </a:r>
            <a:r>
              <a:rPr lang="vi-VN" sz="2400" b="1" i="1" dirty="0">
                <a:solidFill>
                  <a:srgbClr val="0070C0"/>
                </a:solidFill>
                <a:latin typeface="Arial" pitchFamily="34" charset="0"/>
                <a:cs typeface="Arial" pitchFamily="34" charset="0"/>
              </a:rPr>
              <a:t>D</a:t>
            </a:r>
            <a:r>
              <a:rPr lang="vi-VN" sz="2400" b="1" dirty="0">
                <a:solidFill>
                  <a:srgbClr val="0070C0"/>
                </a:solidFill>
                <a:latin typeface="Arial" pitchFamily="34" charset="0"/>
                <a:cs typeface="Arial" pitchFamily="34" charset="0"/>
              </a:rPr>
              <a:t> </a:t>
            </a:r>
            <a:endParaRPr lang="pt-BR" sz="2400" b="1" dirty="0">
              <a:solidFill>
                <a:srgbClr val="0070C0"/>
              </a:solidFill>
              <a:latin typeface="Arial" pitchFamily="34" charset="0"/>
              <a:cs typeface="Arial" pitchFamily="34" charset="0"/>
            </a:endParaRPr>
          </a:p>
        </p:txBody>
      </p:sp>
      <p:sp>
        <p:nvSpPr>
          <p:cNvPr id="9" name="Rectangle 2"/>
          <p:cNvSpPr>
            <a:spLocks noChangeArrowheads="1"/>
          </p:cNvSpPr>
          <p:nvPr/>
        </p:nvSpPr>
        <p:spPr bwMode="auto">
          <a:xfrm>
            <a:off x="737671" y="1115452"/>
            <a:ext cx="757874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spcBef>
                <a:spcPts val="0"/>
              </a:spcBef>
              <a:spcAft>
                <a:spcPts val="600"/>
              </a:spcAft>
              <a:buClr>
                <a:srgbClr val="0070C0"/>
              </a:buClr>
              <a:buFont typeface="Wingdings" pitchFamily="2" charset="2"/>
              <a:buChar char="Ø"/>
            </a:pPr>
            <a:r>
              <a:rPr lang="vi-VN" sz="2200" dirty="0" smtClean="0"/>
              <a:t>Suma </a:t>
            </a:r>
            <a:r>
              <a:rPr lang="vi-VN" sz="2200" dirty="0"/>
              <a:t>de convoluţie în domeniul timp devine produs în domeniul </a:t>
            </a:r>
            <a:r>
              <a:rPr lang="vi-VN" sz="2200" dirty="0" smtClean="0"/>
              <a:t>spectral</a:t>
            </a:r>
            <a:endParaRPr lang="en-US" sz="2200" dirty="0" smtClean="0"/>
          </a:p>
          <a:p>
            <a:pPr marL="342900" indent="-342900" algn="just" eaLnBrk="1" hangingPunct="1">
              <a:spcBef>
                <a:spcPts val="0"/>
              </a:spcBef>
              <a:spcAft>
                <a:spcPts val="600"/>
              </a:spcAft>
              <a:buClr>
                <a:srgbClr val="0070C0"/>
              </a:buClr>
              <a:buFont typeface="Wingdings" pitchFamily="2" charset="2"/>
              <a:buChar char="Ø"/>
            </a:pPr>
            <a:endParaRPr lang="vi-VN" sz="2200" dirty="0"/>
          </a:p>
          <a:p>
            <a:pPr marL="342900" indent="-342900" algn="just" eaLnBrk="1" hangingPunct="1">
              <a:spcBef>
                <a:spcPts val="0"/>
              </a:spcBef>
              <a:spcAft>
                <a:spcPts val="600"/>
              </a:spcAft>
              <a:buClr>
                <a:srgbClr val="0070C0"/>
              </a:buClr>
              <a:buFont typeface="Wingdings" pitchFamily="2" charset="2"/>
              <a:buChar char="Ø"/>
            </a:pPr>
            <a:r>
              <a:rPr lang="vi-VN" sz="2200" dirty="0" smtClean="0"/>
              <a:t>Pentru </a:t>
            </a:r>
            <a:r>
              <a:rPr lang="vi-VN" sz="2200" dirty="0"/>
              <a:t>a descrie mai uşor codurile convoluţionale se utilizează transformările în domeniul </a:t>
            </a:r>
            <a:r>
              <a:rPr lang="vi-VN" sz="2200" i="1" dirty="0"/>
              <a:t>D</a:t>
            </a:r>
            <a:r>
              <a:rPr lang="vi-VN" sz="2200" dirty="0"/>
              <a:t>. Acest domeniu se mai numeşte “</a:t>
            </a:r>
            <a:r>
              <a:rPr lang="vi-VN" sz="2200" i="1" dirty="0"/>
              <a:t>delay domain D</a:t>
            </a:r>
            <a:r>
              <a:rPr lang="vi-VN" sz="2200" dirty="0" smtClean="0"/>
              <a:t>”.</a:t>
            </a:r>
            <a:endParaRPr lang="en-US" sz="2200" dirty="0" smtClean="0"/>
          </a:p>
          <a:p>
            <a:pPr marL="342900" indent="-342900" algn="just" eaLnBrk="1" hangingPunct="1">
              <a:spcBef>
                <a:spcPts val="0"/>
              </a:spcBef>
              <a:spcAft>
                <a:spcPts val="600"/>
              </a:spcAft>
              <a:buClr>
                <a:srgbClr val="0070C0"/>
              </a:buClr>
              <a:buFont typeface="Wingdings" pitchFamily="2" charset="2"/>
              <a:buChar char="Ø"/>
            </a:pPr>
            <a:endParaRPr lang="vi-VN" sz="2200" dirty="0"/>
          </a:p>
          <a:p>
            <a:pPr marL="342900" indent="-342900" algn="just" eaLnBrk="1" hangingPunct="1">
              <a:spcBef>
                <a:spcPts val="0"/>
              </a:spcBef>
              <a:spcAft>
                <a:spcPts val="600"/>
              </a:spcAft>
              <a:buClr>
                <a:srgbClr val="0070C0"/>
              </a:buClr>
              <a:buFont typeface="Wingdings" pitchFamily="2" charset="2"/>
              <a:buChar char="Ø"/>
            </a:pPr>
            <a:r>
              <a:rPr lang="vi-VN" sz="2200" dirty="0" smtClean="0"/>
              <a:t>Suma </a:t>
            </a:r>
            <a:r>
              <a:rPr lang="vi-VN" sz="2200" dirty="0"/>
              <a:t>de convoluţie devine înmultire, secvenţele de la intrare sau de la ieşire se pot exprima sub formă polinomială, în funcţie de operatorul de întârziere </a:t>
            </a:r>
            <a:r>
              <a:rPr lang="vi-VN" sz="2200" i="1" dirty="0"/>
              <a:t>D</a:t>
            </a:r>
            <a:r>
              <a:rPr lang="vi-VN" sz="2200" dirty="0"/>
              <a:t>.</a:t>
            </a:r>
          </a:p>
        </p:txBody>
      </p:sp>
    </p:spTree>
    <p:extLst>
      <p:ext uri="{BB962C8B-B14F-4D97-AF65-F5344CB8AC3E}">
        <p14:creationId xmlns:p14="http://schemas.microsoft.com/office/powerpoint/2010/main" val="2594927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15</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4. Descrierea transformărilor în domeniul </a:t>
            </a:r>
            <a:r>
              <a:rPr lang="vi-VN" sz="2400" b="1" i="1" dirty="0">
                <a:solidFill>
                  <a:srgbClr val="0070C0"/>
                </a:solidFill>
                <a:latin typeface="Arial" pitchFamily="34" charset="0"/>
                <a:cs typeface="Arial" pitchFamily="34" charset="0"/>
              </a:rPr>
              <a:t>D</a:t>
            </a:r>
            <a:r>
              <a:rPr lang="vi-VN" sz="2400" b="1" dirty="0">
                <a:solidFill>
                  <a:srgbClr val="0070C0"/>
                </a:solidFill>
                <a:latin typeface="Arial" pitchFamily="34" charset="0"/>
                <a:cs typeface="Arial" pitchFamily="34" charset="0"/>
              </a:rPr>
              <a:t> </a:t>
            </a:r>
            <a:endParaRPr lang="pt-BR" sz="2400" b="1" dirty="0">
              <a:solidFill>
                <a:srgbClr val="0070C0"/>
              </a:solidFill>
              <a:latin typeface="Arial" pitchFamily="34" charset="0"/>
              <a:cs typeface="Arial" pitchFamily="34" charset="0"/>
            </a:endParaRPr>
          </a:p>
        </p:txBody>
      </p:sp>
      <p:sp>
        <p:nvSpPr>
          <p:cNvPr id="9" name="Rectangle 2"/>
          <p:cNvSpPr>
            <a:spLocks noChangeArrowheads="1"/>
          </p:cNvSpPr>
          <p:nvPr/>
        </p:nvSpPr>
        <p:spPr bwMode="auto">
          <a:xfrm>
            <a:off x="737671" y="1115452"/>
            <a:ext cx="757874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spcBef>
                <a:spcPts val="0"/>
              </a:spcBef>
              <a:spcAft>
                <a:spcPts val="600"/>
              </a:spcAft>
              <a:buClr>
                <a:srgbClr val="0070C0"/>
              </a:buClr>
              <a:buFont typeface="Wingdings" pitchFamily="2" charset="2"/>
              <a:buChar char="Ø"/>
            </a:pPr>
            <a:r>
              <a:rPr lang="vi-VN" sz="2200" dirty="0"/>
              <a:t>Secvenţa				se poate exprima sub formă polinomială astfel:</a:t>
            </a:r>
          </a:p>
          <a:p>
            <a:pPr marL="342900" indent="-342900" algn="just" eaLnBrk="1" hangingPunct="1">
              <a:spcBef>
                <a:spcPts val="0"/>
              </a:spcBef>
              <a:spcAft>
                <a:spcPts val="600"/>
              </a:spcAft>
              <a:buClr>
                <a:srgbClr val="0070C0"/>
              </a:buClr>
              <a:buFont typeface="Wingdings" pitchFamily="2" charset="2"/>
              <a:buChar char="Ø"/>
            </a:pPr>
            <a:endParaRPr lang="en-US" sz="2200" dirty="0" smtClean="0"/>
          </a:p>
          <a:p>
            <a:pPr marL="342900" indent="-342900" algn="just" eaLnBrk="1" hangingPunct="1">
              <a:spcBef>
                <a:spcPts val="0"/>
              </a:spcBef>
              <a:spcAft>
                <a:spcPts val="600"/>
              </a:spcAft>
              <a:buClr>
                <a:srgbClr val="0070C0"/>
              </a:buClr>
              <a:buFont typeface="Wingdings" pitchFamily="2" charset="2"/>
              <a:buChar char="Ø"/>
            </a:pPr>
            <a:endParaRPr lang="vi-VN" sz="2200" dirty="0"/>
          </a:p>
          <a:p>
            <a:pPr marL="342900" indent="-342900" algn="just" eaLnBrk="1" hangingPunct="1">
              <a:spcBef>
                <a:spcPts val="0"/>
              </a:spcBef>
              <a:spcAft>
                <a:spcPts val="600"/>
              </a:spcAft>
              <a:buClr>
                <a:srgbClr val="0070C0"/>
              </a:buClr>
              <a:buFont typeface="Wingdings" pitchFamily="2" charset="2"/>
              <a:buChar char="Ø"/>
            </a:pPr>
            <a:r>
              <a:rPr lang="vi-VN" sz="2200" dirty="0" smtClean="0"/>
              <a:t>Operatorul </a:t>
            </a:r>
            <a:r>
              <a:rPr lang="vi-VN" sz="2200" dirty="0"/>
              <a:t>de întârziere </a:t>
            </a:r>
            <a:r>
              <a:rPr lang="vi-VN" sz="2200" i="1" dirty="0"/>
              <a:t>D</a:t>
            </a:r>
            <a:r>
              <a:rPr lang="vi-VN" sz="2200" dirty="0"/>
              <a:t> se poate interpreta ca un parametru de deplasare şi are acelaşi rol ca şi termenul </a:t>
            </a:r>
            <a:r>
              <a:rPr lang="vi-VN" sz="2200" i="1" dirty="0"/>
              <a:t>Z</a:t>
            </a:r>
            <a:r>
              <a:rPr lang="vi-VN" sz="2200" i="1" baseline="30000" dirty="0"/>
              <a:t>-1</a:t>
            </a:r>
            <a:r>
              <a:rPr lang="vi-VN" sz="2200" i="1" dirty="0"/>
              <a:t> </a:t>
            </a:r>
            <a:r>
              <a:rPr lang="vi-VN" sz="2200" dirty="0"/>
              <a:t>din transformarea </a:t>
            </a:r>
            <a:r>
              <a:rPr lang="vi-VN" sz="2200" i="1" dirty="0"/>
              <a:t>Z</a:t>
            </a:r>
            <a:r>
              <a:rPr lang="vi-VN" sz="2200" dirty="0" smtClean="0"/>
              <a:t>.</a:t>
            </a:r>
            <a:endParaRPr lang="en-US" sz="2200" dirty="0" smtClean="0"/>
          </a:p>
          <a:p>
            <a:pPr marL="342900" indent="-342900" algn="just" eaLnBrk="1" hangingPunct="1">
              <a:spcBef>
                <a:spcPts val="0"/>
              </a:spcBef>
              <a:spcAft>
                <a:spcPts val="600"/>
              </a:spcAft>
              <a:buClr>
                <a:srgbClr val="0070C0"/>
              </a:buClr>
              <a:buFont typeface="Wingdings" pitchFamily="2" charset="2"/>
              <a:buChar char="Ø"/>
            </a:pPr>
            <a:endParaRPr lang="vi-VN" sz="2200" dirty="0"/>
          </a:p>
          <a:p>
            <a:pPr marL="342900" indent="-342900" algn="just" eaLnBrk="1" hangingPunct="1">
              <a:spcBef>
                <a:spcPts val="0"/>
              </a:spcBef>
              <a:spcAft>
                <a:spcPts val="600"/>
              </a:spcAft>
              <a:buClr>
                <a:srgbClr val="0070C0"/>
              </a:buClr>
              <a:buFont typeface="Wingdings" pitchFamily="2" charset="2"/>
              <a:buChar char="Ø"/>
            </a:pPr>
            <a:r>
              <a:rPr lang="vi-VN" sz="2200" dirty="0" smtClean="0"/>
              <a:t>Răspunsul </a:t>
            </a:r>
            <a:r>
              <a:rPr lang="vi-VN" sz="2200" dirty="0"/>
              <a:t>la impuls se poate scrie sub formă polinomială astfel:</a:t>
            </a:r>
          </a:p>
          <a:p>
            <a:pPr marL="342900" indent="-342900" algn="just" eaLnBrk="1" hangingPunct="1">
              <a:spcBef>
                <a:spcPts val="0"/>
              </a:spcBef>
              <a:spcAft>
                <a:spcPts val="600"/>
              </a:spcAft>
              <a:buClr>
                <a:srgbClr val="0070C0"/>
              </a:buClr>
              <a:buFont typeface="Wingdings" pitchFamily="2" charset="2"/>
              <a:buChar char="Ø"/>
            </a:pPr>
            <a:endParaRPr lang="vi-VN" sz="22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115452"/>
            <a:ext cx="2857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972702"/>
            <a:ext cx="45529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5085184"/>
            <a:ext cx="42433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894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16</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4. Descrierea transformărilor în domeniul </a:t>
            </a:r>
            <a:r>
              <a:rPr lang="vi-VN" sz="2400" b="1" i="1" dirty="0">
                <a:solidFill>
                  <a:srgbClr val="0070C0"/>
                </a:solidFill>
                <a:latin typeface="Arial" pitchFamily="34" charset="0"/>
                <a:cs typeface="Arial" pitchFamily="34" charset="0"/>
              </a:rPr>
              <a:t>D</a:t>
            </a:r>
            <a:r>
              <a:rPr lang="vi-VN" sz="2400" b="1" dirty="0">
                <a:solidFill>
                  <a:srgbClr val="0070C0"/>
                </a:solidFill>
                <a:latin typeface="Arial" pitchFamily="34" charset="0"/>
                <a:cs typeface="Arial" pitchFamily="34" charset="0"/>
              </a:rPr>
              <a:t> </a:t>
            </a:r>
            <a:endParaRPr lang="pt-BR" sz="2400" b="1" dirty="0">
              <a:solidFill>
                <a:srgbClr val="0070C0"/>
              </a:solidFill>
              <a:latin typeface="Arial" pitchFamily="34" charset="0"/>
              <a:cs typeface="Arial" pitchFamily="34" charset="0"/>
            </a:endParaRPr>
          </a:p>
        </p:txBody>
      </p:sp>
      <p:sp>
        <p:nvSpPr>
          <p:cNvPr id="10" name="TextBox 2"/>
          <p:cNvSpPr txBox="1">
            <a:spLocks noChangeArrowheads="1"/>
          </p:cNvSpPr>
          <p:nvPr/>
        </p:nvSpPr>
        <p:spPr bwMode="auto">
          <a:xfrm>
            <a:off x="754821" y="928688"/>
            <a:ext cx="753379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lnSpc>
                <a:spcPct val="150000"/>
              </a:lnSpc>
              <a:buClr>
                <a:srgbClr val="0070C0"/>
              </a:buClr>
              <a:buFont typeface="Wingdings" pitchFamily="2" charset="2"/>
              <a:buChar char="Ø"/>
            </a:pPr>
            <a:r>
              <a:rPr lang="ro-RO" sz="2000" dirty="0"/>
              <a:t> Secvenţele de ieşire din figura </a:t>
            </a:r>
            <a:r>
              <a:rPr lang="en-US" sz="2000" dirty="0"/>
              <a:t>3 </a:t>
            </a:r>
            <a:r>
              <a:rPr lang="ro-RO" sz="2000" dirty="0"/>
              <a:t>se  scriu sub formă polinomială astfel:</a:t>
            </a:r>
          </a:p>
          <a:p>
            <a:pPr marL="342900" indent="-342900" eaLnBrk="1" hangingPunct="1">
              <a:lnSpc>
                <a:spcPct val="150000"/>
              </a:lnSpc>
              <a:buClr>
                <a:srgbClr val="0070C0"/>
              </a:buClr>
              <a:buFont typeface="Wingdings" pitchFamily="2" charset="2"/>
              <a:buChar char="Ø"/>
            </a:pPr>
            <a:endParaRPr lang="ro-RO" sz="2000" i="1" dirty="0"/>
          </a:p>
          <a:p>
            <a:pPr marL="342900" indent="-342900" eaLnBrk="1" hangingPunct="1">
              <a:lnSpc>
                <a:spcPct val="150000"/>
              </a:lnSpc>
              <a:buClr>
                <a:srgbClr val="0070C0"/>
              </a:buClr>
              <a:buFont typeface="Wingdings" pitchFamily="2" charset="2"/>
              <a:buChar char="Ø"/>
            </a:pPr>
            <a:endParaRPr lang="en-US" sz="2000" dirty="0" smtClean="0"/>
          </a:p>
          <a:p>
            <a:pPr marL="342900" indent="-342900" eaLnBrk="1" hangingPunct="1">
              <a:lnSpc>
                <a:spcPct val="150000"/>
              </a:lnSpc>
              <a:buClr>
                <a:srgbClr val="0070C0"/>
              </a:buClr>
              <a:buFont typeface="Wingdings" pitchFamily="2" charset="2"/>
              <a:buChar char="Ø"/>
            </a:pPr>
            <a:endParaRPr lang="en-US" sz="2000" dirty="0"/>
          </a:p>
          <a:p>
            <a:pPr marL="342900" indent="-342900" eaLnBrk="1" hangingPunct="1">
              <a:lnSpc>
                <a:spcPct val="150000"/>
              </a:lnSpc>
              <a:buClr>
                <a:srgbClr val="0070C0"/>
              </a:buClr>
              <a:buFont typeface="Wingdings" pitchFamily="2" charset="2"/>
              <a:buChar char="Ø"/>
            </a:pPr>
            <a:endParaRPr lang="en-US" sz="2000" dirty="0" smtClean="0"/>
          </a:p>
          <a:p>
            <a:pPr marL="342900" indent="-342900" eaLnBrk="1" hangingPunct="1">
              <a:lnSpc>
                <a:spcPct val="150000"/>
              </a:lnSpc>
              <a:buClr>
                <a:srgbClr val="0070C0"/>
              </a:buClr>
              <a:buFont typeface="Wingdings" pitchFamily="2" charset="2"/>
              <a:buChar char="Ø"/>
            </a:pPr>
            <a:r>
              <a:rPr lang="ro-RO" sz="2000" dirty="0" smtClean="0"/>
              <a:t>Înmulţind </a:t>
            </a:r>
            <a:r>
              <a:rPr lang="ro-RO" sz="2000" dirty="0"/>
              <a:t>polinoamele de la ieşire C</a:t>
            </a:r>
            <a:r>
              <a:rPr lang="ro-RO" sz="2000" baseline="30000" dirty="0"/>
              <a:t>(1)</a:t>
            </a:r>
            <a:r>
              <a:rPr lang="ro-RO" sz="2000" dirty="0"/>
              <a:t>(D) şi C</a:t>
            </a:r>
            <a:r>
              <a:rPr lang="ro-RO" sz="2000" baseline="30000" dirty="0"/>
              <a:t>(2)</a:t>
            </a:r>
            <a:r>
              <a:rPr lang="ro-RO" sz="2000" dirty="0"/>
              <a:t>(D) rezultă secvenţa de cod:</a:t>
            </a:r>
            <a:endParaRPr lang="ro-RO" sz="2000" i="1" dirty="0"/>
          </a:p>
          <a:p>
            <a:pPr marL="342900" indent="-342900" eaLnBrk="1" hangingPunct="1">
              <a:lnSpc>
                <a:spcPct val="150000"/>
              </a:lnSpc>
              <a:buClr>
                <a:srgbClr val="0070C0"/>
              </a:buClr>
              <a:buFont typeface="Wingdings" pitchFamily="2" charset="2"/>
              <a:buChar char="Ø"/>
            </a:pPr>
            <a:endParaRPr lang="ro-RO" sz="2000" i="1"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2179088"/>
            <a:ext cx="7848873" cy="87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013176"/>
            <a:ext cx="4214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475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17</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4. Descrierea transformărilor în domeniul </a:t>
            </a:r>
            <a:r>
              <a:rPr lang="vi-VN" sz="2400" b="1" i="1" dirty="0">
                <a:solidFill>
                  <a:srgbClr val="0070C0"/>
                </a:solidFill>
                <a:latin typeface="Arial" pitchFamily="34" charset="0"/>
                <a:cs typeface="Arial" pitchFamily="34" charset="0"/>
              </a:rPr>
              <a:t>D</a:t>
            </a:r>
            <a:r>
              <a:rPr lang="vi-VN" sz="2400" b="1" dirty="0">
                <a:solidFill>
                  <a:srgbClr val="0070C0"/>
                </a:solidFill>
                <a:latin typeface="Arial" pitchFamily="34" charset="0"/>
                <a:cs typeface="Arial" pitchFamily="34" charset="0"/>
              </a:rPr>
              <a:t> </a:t>
            </a:r>
            <a:endParaRPr lang="pt-BR" sz="2400" b="1" dirty="0">
              <a:solidFill>
                <a:srgbClr val="0070C0"/>
              </a:solidFill>
              <a:latin typeface="Arial" pitchFamily="34" charset="0"/>
              <a:cs typeface="Arial" pitchFamily="34" charset="0"/>
            </a:endParaRPr>
          </a:p>
        </p:txBody>
      </p:sp>
      <p:sp>
        <p:nvSpPr>
          <p:cNvPr id="10" name="TextBox 2"/>
          <p:cNvSpPr txBox="1">
            <a:spLocks noChangeArrowheads="1"/>
          </p:cNvSpPr>
          <p:nvPr/>
        </p:nvSpPr>
        <p:spPr bwMode="auto">
          <a:xfrm>
            <a:off x="782627" y="928688"/>
            <a:ext cx="7533790" cy="14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lnSpc>
                <a:spcPct val="150000"/>
              </a:lnSpc>
              <a:buClr>
                <a:srgbClr val="0070C0"/>
              </a:buClr>
              <a:buFont typeface="Wingdings" pitchFamily="2" charset="2"/>
              <a:buChar char="Ø"/>
            </a:pPr>
            <a:r>
              <a:rPr lang="ro-RO" sz="2000" dirty="0" smtClean="0"/>
              <a:t>În </a:t>
            </a:r>
            <a:r>
              <a:rPr lang="ro-RO" sz="2000" dirty="0"/>
              <a:t>cazul general când circuitul convoluţional are </a:t>
            </a:r>
            <a:r>
              <a:rPr lang="ro-RO" sz="2000" i="1" dirty="0"/>
              <a:t>k</a:t>
            </a:r>
            <a:r>
              <a:rPr lang="ro-RO" sz="2000" dirty="0"/>
              <a:t> intrări şi </a:t>
            </a:r>
            <a:r>
              <a:rPr lang="ro-RO" sz="2000" i="1" dirty="0"/>
              <a:t>n</a:t>
            </a:r>
            <a:r>
              <a:rPr lang="ro-RO" sz="2000" dirty="0"/>
              <a:t> ieşiri rezultă forma rezultă un număr de </a:t>
            </a:r>
            <a:r>
              <a:rPr lang="ro-RO" sz="2000" i="1" dirty="0"/>
              <a:t>nk</a:t>
            </a:r>
            <a:r>
              <a:rPr lang="ro-RO" sz="2000" dirty="0"/>
              <a:t> funcţii de transfer care pot fi sistematizate în matricea</a:t>
            </a:r>
            <a:r>
              <a:rPr lang="ro-RO" sz="2000" dirty="0" smtClean="0"/>
              <a:t>:</a:t>
            </a:r>
            <a:endParaRPr lang="ro-RO" sz="2000" dirty="0"/>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897" y="2924944"/>
            <a:ext cx="542925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51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18</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4. Descrierea transformărilor în domeniul </a:t>
            </a:r>
            <a:r>
              <a:rPr lang="vi-VN" sz="2400" b="1" i="1" dirty="0">
                <a:solidFill>
                  <a:srgbClr val="0070C0"/>
                </a:solidFill>
                <a:latin typeface="Arial" pitchFamily="34" charset="0"/>
                <a:cs typeface="Arial" pitchFamily="34" charset="0"/>
              </a:rPr>
              <a:t>D</a:t>
            </a:r>
            <a:r>
              <a:rPr lang="vi-VN" sz="2400" b="1" dirty="0">
                <a:solidFill>
                  <a:srgbClr val="0070C0"/>
                </a:solidFill>
                <a:latin typeface="Arial" pitchFamily="34" charset="0"/>
                <a:cs typeface="Arial" pitchFamily="34" charset="0"/>
              </a:rPr>
              <a:t> </a:t>
            </a:r>
            <a:endParaRPr lang="pt-BR" sz="2400" b="1" dirty="0">
              <a:solidFill>
                <a:srgbClr val="0070C0"/>
              </a:solidFill>
              <a:latin typeface="Arial" pitchFamily="34" charset="0"/>
              <a:cs typeface="Arial" pitchFamily="34" charset="0"/>
            </a:endParaRPr>
          </a:p>
        </p:txBody>
      </p:sp>
      <p:sp>
        <p:nvSpPr>
          <p:cNvPr id="10" name="TextBox 2"/>
          <p:cNvSpPr txBox="1">
            <a:spLocks noChangeArrowheads="1"/>
          </p:cNvSpPr>
          <p:nvPr/>
        </p:nvSpPr>
        <p:spPr bwMode="auto">
          <a:xfrm>
            <a:off x="782626" y="928688"/>
            <a:ext cx="8147061"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lnSpc>
                <a:spcPct val="150000"/>
              </a:lnSpc>
              <a:buClr>
                <a:srgbClr val="0070C0"/>
              </a:buClr>
              <a:buFont typeface="Wingdings" pitchFamily="2" charset="2"/>
              <a:buChar char="Ø"/>
            </a:pPr>
            <a:r>
              <a:rPr lang="ro-RO" sz="2000" dirty="0"/>
              <a:t> Un cod convoluţional </a:t>
            </a:r>
            <a:r>
              <a:rPr lang="ro-RO" sz="2000" i="1" dirty="0"/>
              <a:t>C</a:t>
            </a:r>
            <a:r>
              <a:rPr lang="ro-RO" sz="2000" i="1" baseline="-25000" dirty="0"/>
              <a:t>conv</a:t>
            </a:r>
            <a:r>
              <a:rPr lang="ro-RO" sz="2000" i="1" dirty="0"/>
              <a:t>(n, k, K)</a:t>
            </a:r>
            <a:r>
              <a:rPr lang="ro-RO" sz="2000" dirty="0"/>
              <a:t> produce la ieşire o secvenţă exprimată polinomial astfel:</a:t>
            </a:r>
          </a:p>
          <a:p>
            <a:pPr eaLnBrk="1" hangingPunct="1">
              <a:lnSpc>
                <a:spcPct val="150000"/>
              </a:lnSpc>
              <a:buFont typeface="Wingdings" pitchFamily="2" charset="2"/>
              <a:buChar char="§"/>
            </a:pPr>
            <a:endParaRPr lang="ro-RO" sz="2000" i="1" dirty="0"/>
          </a:p>
          <a:p>
            <a:pPr eaLnBrk="1" hangingPunct="1">
              <a:lnSpc>
                <a:spcPct val="150000"/>
              </a:lnSpc>
            </a:pPr>
            <a:r>
              <a:rPr lang="ro-RO" sz="2000" dirty="0"/>
              <a:t>unde:</a:t>
            </a:r>
          </a:p>
          <a:p>
            <a:pPr eaLnBrk="1" hangingPunct="1">
              <a:lnSpc>
                <a:spcPct val="150000"/>
              </a:lnSpc>
            </a:pPr>
            <a:endParaRPr lang="ro-RO" sz="2000" dirty="0"/>
          </a:p>
          <a:p>
            <a:pPr eaLnBrk="1" hangingPunct="1">
              <a:lnSpc>
                <a:spcPct val="150000"/>
              </a:lnSpc>
            </a:pPr>
            <a:endParaRPr lang="ro-RO" sz="2000" dirty="0"/>
          </a:p>
          <a:p>
            <a:pPr eaLnBrk="1" hangingPunct="1">
              <a:lnSpc>
                <a:spcPct val="150000"/>
              </a:lnSpc>
            </a:pPr>
            <a:endParaRPr lang="ro-RO" sz="2000" dirty="0"/>
          </a:p>
          <a:p>
            <a:pPr marL="342900" indent="-342900" eaLnBrk="1" hangingPunct="1">
              <a:lnSpc>
                <a:spcPct val="150000"/>
              </a:lnSpc>
              <a:buClr>
                <a:srgbClr val="0070C0"/>
              </a:buClr>
              <a:buFont typeface="Wingdings" pitchFamily="2" charset="2"/>
              <a:buChar char="Ø"/>
            </a:pPr>
            <a:r>
              <a:rPr lang="ro-RO" sz="2000" dirty="0"/>
              <a:t>Rezultă:</a:t>
            </a:r>
            <a:endParaRPr lang="en-GB" sz="20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197" y="1928813"/>
            <a:ext cx="287862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086" y="2857500"/>
            <a:ext cx="521110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352" y="4929188"/>
            <a:ext cx="666248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204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19</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4. Descrierea transformărilor în domeniul </a:t>
            </a:r>
            <a:r>
              <a:rPr lang="vi-VN" sz="2400" b="1" i="1" dirty="0">
                <a:solidFill>
                  <a:srgbClr val="0070C0"/>
                </a:solidFill>
                <a:latin typeface="Arial" pitchFamily="34" charset="0"/>
                <a:cs typeface="Arial" pitchFamily="34" charset="0"/>
              </a:rPr>
              <a:t>D</a:t>
            </a:r>
            <a:r>
              <a:rPr lang="vi-VN" sz="2400" b="1" dirty="0">
                <a:solidFill>
                  <a:srgbClr val="0070C0"/>
                </a:solidFill>
                <a:latin typeface="Arial" pitchFamily="34" charset="0"/>
                <a:cs typeface="Arial" pitchFamily="34" charset="0"/>
              </a:rPr>
              <a:t> </a:t>
            </a:r>
            <a:endParaRPr lang="pt-BR" sz="2400" b="1" dirty="0">
              <a:solidFill>
                <a:srgbClr val="0070C0"/>
              </a:solidFill>
              <a:latin typeface="Arial" pitchFamily="34" charset="0"/>
              <a:cs typeface="Arial" pitchFamily="34" charset="0"/>
            </a:endParaRPr>
          </a:p>
        </p:txBody>
      </p:sp>
      <p:sp>
        <p:nvSpPr>
          <p:cNvPr id="10" name="TextBox 2"/>
          <p:cNvSpPr txBox="1">
            <a:spLocks noChangeArrowheads="1"/>
          </p:cNvSpPr>
          <p:nvPr/>
        </p:nvSpPr>
        <p:spPr bwMode="auto">
          <a:xfrm>
            <a:off x="782628" y="791408"/>
            <a:ext cx="436543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pPr>
            <a:r>
              <a:rPr lang="ro-RO" sz="2000" u="sng" dirty="0"/>
              <a:t>Exemplul </a:t>
            </a:r>
            <a:r>
              <a:rPr lang="ro-RO" sz="2000" dirty="0"/>
              <a:t> 1.</a:t>
            </a:r>
          </a:p>
          <a:p>
            <a:pPr algn="just" eaLnBrk="1" hangingPunct="1">
              <a:lnSpc>
                <a:spcPct val="150000"/>
              </a:lnSpc>
            </a:pPr>
            <a:r>
              <a:rPr lang="ro-RO" sz="2000" dirty="0"/>
              <a:t>Fie codul convoluţional </a:t>
            </a:r>
            <a:r>
              <a:rPr lang="ro-RO" sz="2000" i="1" dirty="0"/>
              <a:t>C</a:t>
            </a:r>
            <a:r>
              <a:rPr lang="ro-RO" sz="2000" i="1" baseline="-25000" dirty="0"/>
              <a:t>conv</a:t>
            </a:r>
            <a:r>
              <a:rPr lang="ro-RO" sz="2000" i="1" dirty="0"/>
              <a:t>(2, 1, 2)</a:t>
            </a:r>
            <a:r>
              <a:rPr lang="ro-RO" sz="2000" dirty="0"/>
              <a:t> şi codorul din figura 3. Să se determine expresia polinomială a ieşirii atunci când secvenţa de intrare este: (1 0 0 0 1 1).</a:t>
            </a:r>
          </a:p>
          <a:p>
            <a:pPr algn="just" eaLnBrk="1" hangingPunct="1">
              <a:lnSpc>
                <a:spcPct val="150000"/>
              </a:lnSpc>
            </a:pPr>
            <a:endParaRPr lang="en-US" sz="2000" dirty="0" smtClean="0"/>
          </a:p>
          <a:p>
            <a:pPr algn="just" eaLnBrk="1" hangingPunct="1">
              <a:lnSpc>
                <a:spcPct val="150000"/>
              </a:lnSpc>
            </a:pPr>
            <a:r>
              <a:rPr lang="ro-RO" sz="2000" dirty="0" smtClean="0"/>
              <a:t>Polinomul </a:t>
            </a:r>
            <a:r>
              <a:rPr lang="ro-RO" sz="2000" dirty="0"/>
              <a:t>de la intrare este:</a:t>
            </a:r>
          </a:p>
          <a:p>
            <a:pPr algn="just" eaLnBrk="1" hangingPunct="1">
              <a:lnSpc>
                <a:spcPct val="150000"/>
              </a:lnSpc>
            </a:pPr>
            <a:endParaRPr lang="ro-RO" sz="2000" dirty="0"/>
          </a:p>
          <a:p>
            <a:pPr algn="just" eaLnBrk="1" hangingPunct="1">
              <a:lnSpc>
                <a:spcPct val="150000"/>
              </a:lnSpc>
            </a:pPr>
            <a:r>
              <a:rPr lang="ro-RO" sz="2000" dirty="0" smtClean="0"/>
              <a:t>Matricea </a:t>
            </a:r>
            <a:r>
              <a:rPr lang="ro-RO" sz="2000" dirty="0"/>
              <a:t>generatoare este</a:t>
            </a:r>
            <a:r>
              <a:rPr lang="ro-RO" sz="2000" dirty="0" smtClean="0"/>
              <a:t>:</a:t>
            </a:r>
            <a:endParaRPr lang="ro-RO" sz="2000" dirty="0"/>
          </a:p>
        </p:txBody>
      </p:sp>
      <p:sp>
        <p:nvSpPr>
          <p:cNvPr id="11" name="TextBox 4"/>
          <p:cNvSpPr txBox="1">
            <a:spLocks noChangeArrowheads="1"/>
          </p:cNvSpPr>
          <p:nvPr/>
        </p:nvSpPr>
        <p:spPr bwMode="auto">
          <a:xfrm>
            <a:off x="5148064" y="3162696"/>
            <a:ext cx="3819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dirty="0"/>
              <a:t>Figura 3. Codor convoluţional</a:t>
            </a:r>
            <a:r>
              <a:rPr lang="en-US" dirty="0"/>
              <a:t>, </a:t>
            </a:r>
            <a:r>
              <a:rPr lang="ro-RO" i="1" dirty="0"/>
              <a:t>R=1/2</a:t>
            </a:r>
            <a:endParaRPr lang="en-GB"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705" y="1318496"/>
            <a:ext cx="3838396" cy="184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077072"/>
            <a:ext cx="289779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722" y="4981582"/>
            <a:ext cx="3622248"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112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791579" y="1268760"/>
            <a:ext cx="7560841" cy="1752600"/>
          </a:xfrm>
        </p:spPr>
        <p:txBody>
          <a:bodyPr>
            <a:normAutofit/>
          </a:bodyPr>
          <a:lstStyle/>
          <a:p>
            <a:pPr algn="ctr"/>
            <a:r>
              <a:rPr lang="ro-RO" sz="3800" b="1" dirty="0">
                <a:solidFill>
                  <a:schemeClr val="bg1">
                    <a:lumMod val="85000"/>
                  </a:schemeClr>
                </a:solidFill>
              </a:rPr>
              <a:t>CODURI </a:t>
            </a:r>
            <a:r>
              <a:rPr lang="ro-RO" sz="3800" b="1" dirty="0" smtClean="0">
                <a:solidFill>
                  <a:schemeClr val="bg1">
                    <a:lumMod val="85000"/>
                  </a:schemeClr>
                </a:solidFill>
              </a:rPr>
              <a:t>CONVOLUŢIONALE</a:t>
            </a:r>
            <a:endParaRPr lang="ro-RO" sz="3800" b="1" dirty="0">
              <a:solidFill>
                <a:schemeClr val="bg1">
                  <a:lumMod val="85000"/>
                </a:schemeClr>
              </a:solidFill>
            </a:endParaRPr>
          </a:p>
        </p:txBody>
      </p:sp>
    </p:spTree>
    <p:extLst>
      <p:ext uri="{BB962C8B-B14F-4D97-AF65-F5344CB8AC3E}">
        <p14:creationId xmlns:p14="http://schemas.microsoft.com/office/powerpoint/2010/main" val="1651760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20</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4. Descrierea transformărilor în domeniul </a:t>
            </a:r>
            <a:r>
              <a:rPr lang="vi-VN" sz="2400" b="1" i="1" dirty="0">
                <a:solidFill>
                  <a:srgbClr val="0070C0"/>
                </a:solidFill>
                <a:latin typeface="Arial" pitchFamily="34" charset="0"/>
                <a:cs typeface="Arial" pitchFamily="34" charset="0"/>
              </a:rPr>
              <a:t>D</a:t>
            </a:r>
            <a:r>
              <a:rPr lang="vi-VN" sz="2400" b="1" dirty="0">
                <a:solidFill>
                  <a:srgbClr val="0070C0"/>
                </a:solidFill>
                <a:latin typeface="Arial" pitchFamily="34" charset="0"/>
                <a:cs typeface="Arial" pitchFamily="34" charset="0"/>
              </a:rPr>
              <a:t> </a:t>
            </a:r>
            <a:endParaRPr lang="pt-BR" sz="2400" b="1" dirty="0">
              <a:solidFill>
                <a:srgbClr val="0070C0"/>
              </a:solidFill>
              <a:latin typeface="Arial" pitchFamily="34" charset="0"/>
              <a:cs typeface="Arial" pitchFamily="34" charset="0"/>
            </a:endParaRPr>
          </a:p>
        </p:txBody>
      </p:sp>
      <p:sp>
        <p:nvSpPr>
          <p:cNvPr id="9" name="Rectangle 2"/>
          <p:cNvSpPr>
            <a:spLocks noChangeArrowheads="1"/>
          </p:cNvSpPr>
          <p:nvPr/>
        </p:nvSpPr>
        <p:spPr bwMode="auto">
          <a:xfrm>
            <a:off x="737671" y="1115452"/>
            <a:ext cx="75787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spcBef>
                <a:spcPts val="0"/>
              </a:spcBef>
              <a:spcAft>
                <a:spcPts val="600"/>
              </a:spcAft>
              <a:buClr>
                <a:srgbClr val="0070C0"/>
              </a:buClr>
              <a:buFont typeface="Wingdings" pitchFamily="2" charset="2"/>
              <a:buChar char="Ø"/>
            </a:pPr>
            <a:r>
              <a:rPr lang="ro-RO" sz="2200" dirty="0" smtClean="0"/>
              <a:t>Rezultă:</a:t>
            </a:r>
            <a:endParaRPr lang="ro-RO" sz="2200" dirty="0"/>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730426"/>
            <a:ext cx="23574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988840"/>
            <a:ext cx="7966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5445224"/>
            <a:ext cx="50133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65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21</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4. Descrierea transformărilor în domeniul </a:t>
            </a:r>
            <a:r>
              <a:rPr lang="vi-VN" sz="2400" b="1" i="1" dirty="0">
                <a:solidFill>
                  <a:srgbClr val="0070C0"/>
                </a:solidFill>
                <a:latin typeface="Arial" pitchFamily="34" charset="0"/>
                <a:cs typeface="Arial" pitchFamily="34" charset="0"/>
              </a:rPr>
              <a:t>D</a:t>
            </a:r>
            <a:r>
              <a:rPr lang="vi-VN" sz="2400" b="1" dirty="0">
                <a:solidFill>
                  <a:srgbClr val="0070C0"/>
                </a:solidFill>
                <a:latin typeface="Arial" pitchFamily="34" charset="0"/>
                <a:cs typeface="Arial" pitchFamily="34" charset="0"/>
              </a:rPr>
              <a:t> </a:t>
            </a:r>
            <a:endParaRPr lang="pt-BR" sz="2400" b="1" dirty="0">
              <a:solidFill>
                <a:srgbClr val="0070C0"/>
              </a:solidFill>
              <a:latin typeface="Arial" pitchFamily="34" charset="0"/>
              <a:cs typeface="Arial" pitchFamily="34" charset="0"/>
            </a:endParaRPr>
          </a:p>
        </p:txBody>
      </p:sp>
      <p:sp>
        <p:nvSpPr>
          <p:cNvPr id="9" name="Rectangle 2"/>
          <p:cNvSpPr>
            <a:spLocks noChangeArrowheads="1"/>
          </p:cNvSpPr>
          <p:nvPr/>
        </p:nvSpPr>
        <p:spPr bwMode="auto">
          <a:xfrm>
            <a:off x="756359" y="692696"/>
            <a:ext cx="757874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ro-RO" sz="2400" u="sng" dirty="0"/>
              <a:t>Exemplul </a:t>
            </a:r>
            <a:r>
              <a:rPr lang="ro-RO" sz="2400" dirty="0"/>
              <a:t> 2.</a:t>
            </a:r>
          </a:p>
          <a:p>
            <a:pPr eaLnBrk="1" hangingPunct="1">
              <a:buClr>
                <a:srgbClr val="0070C0"/>
              </a:buClr>
              <a:buFont typeface="Wingdings" pitchFamily="2" charset="2"/>
              <a:buChar char="§"/>
            </a:pPr>
            <a:r>
              <a:rPr lang="ro-RO" sz="2400" dirty="0"/>
              <a:t> </a:t>
            </a:r>
            <a:r>
              <a:rPr lang="ro-RO" sz="2400" dirty="0" smtClean="0"/>
              <a:t>Se </a:t>
            </a:r>
            <a:r>
              <a:rPr lang="ro-RO" sz="2400" dirty="0"/>
              <a:t>consideră codorul convoluţional </a:t>
            </a:r>
            <a:r>
              <a:rPr lang="ro-RO" sz="2400" i="1" dirty="0"/>
              <a:t>C</a:t>
            </a:r>
            <a:r>
              <a:rPr lang="ro-RO" sz="2400" i="1" baseline="-25000" dirty="0"/>
              <a:t>conv</a:t>
            </a:r>
            <a:r>
              <a:rPr lang="ro-RO" sz="2400" i="1" dirty="0"/>
              <a:t>(3, 2, 1)</a:t>
            </a:r>
            <a:r>
              <a:rPr lang="ro-RO" sz="2400" dirty="0"/>
              <a:t>  din figura 4.</a:t>
            </a:r>
          </a:p>
          <a:p>
            <a:pPr eaLnBrk="1" hangingPunct="1">
              <a:buClr>
                <a:srgbClr val="0070C0"/>
              </a:buClr>
              <a:buFont typeface="Wingdings" pitchFamily="2" charset="2"/>
              <a:buChar char="§"/>
            </a:pPr>
            <a:r>
              <a:rPr lang="ro-RO" sz="2400" dirty="0"/>
              <a:t> </a:t>
            </a:r>
            <a:r>
              <a:rPr lang="ro-RO" sz="2400" dirty="0" smtClean="0"/>
              <a:t>intrarea </a:t>
            </a:r>
            <a:r>
              <a:rPr lang="ro-RO" sz="2400" dirty="0"/>
              <a:t>este un vector de 2 biţi, ieşirea este un vector de 3 biţi la fiecare moment de timp </a:t>
            </a:r>
            <a:r>
              <a:rPr lang="ro-RO" sz="2400" i="1" dirty="0"/>
              <a:t>i</a:t>
            </a:r>
            <a:r>
              <a:rPr lang="ro-RO" sz="2400" dirty="0"/>
              <a:t>.</a:t>
            </a:r>
          </a:p>
          <a:p>
            <a:pPr eaLnBrk="1" hangingPunct="1">
              <a:buClr>
                <a:srgbClr val="0070C0"/>
              </a:buClr>
              <a:buFont typeface="Wingdings" pitchFamily="2" charset="2"/>
              <a:buChar char="§"/>
            </a:pPr>
            <a:r>
              <a:rPr lang="ro-RO" sz="2400" dirty="0"/>
              <a:t> </a:t>
            </a:r>
            <a:r>
              <a:rPr lang="ro-RO" sz="2400" dirty="0" smtClean="0"/>
              <a:t>rata </a:t>
            </a:r>
            <a:r>
              <a:rPr lang="ro-RO" sz="2400" dirty="0"/>
              <a:t>de codare este: R = 2/3</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3045518"/>
            <a:ext cx="5692531" cy="307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6516216" y="5201904"/>
            <a:ext cx="24425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dirty="0"/>
              <a:t>Figura  4. </a:t>
            </a:r>
            <a:endParaRPr lang="ro-RO" dirty="0" smtClean="0"/>
          </a:p>
          <a:p>
            <a:pPr eaLnBrk="1" hangingPunct="1"/>
            <a:r>
              <a:rPr lang="ro-RO" dirty="0" smtClean="0"/>
              <a:t>Codor </a:t>
            </a:r>
            <a:r>
              <a:rPr lang="ro-RO" dirty="0"/>
              <a:t>convoluţional </a:t>
            </a:r>
            <a:r>
              <a:rPr lang="ro-RO" i="1" dirty="0"/>
              <a:t>C</a:t>
            </a:r>
            <a:r>
              <a:rPr lang="ro-RO" i="1" baseline="-25000" dirty="0"/>
              <a:t>conv</a:t>
            </a:r>
            <a:r>
              <a:rPr lang="ro-RO" i="1" dirty="0"/>
              <a:t>(3, 2, 1)</a:t>
            </a:r>
            <a:r>
              <a:rPr lang="ro-RO" dirty="0"/>
              <a:t>; </a:t>
            </a:r>
            <a:r>
              <a:rPr lang="ro-RO" i="1" dirty="0"/>
              <a:t>R = 2/3</a:t>
            </a:r>
            <a:endParaRPr lang="en-GB" dirty="0"/>
          </a:p>
        </p:txBody>
      </p:sp>
    </p:spTree>
    <p:extLst>
      <p:ext uri="{BB962C8B-B14F-4D97-AF65-F5344CB8AC3E}">
        <p14:creationId xmlns:p14="http://schemas.microsoft.com/office/powerpoint/2010/main" val="511887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22</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4. Descrierea transformărilor în domeniul </a:t>
            </a:r>
            <a:r>
              <a:rPr lang="vi-VN" sz="2400" b="1" i="1" dirty="0">
                <a:solidFill>
                  <a:srgbClr val="0070C0"/>
                </a:solidFill>
                <a:latin typeface="Arial" pitchFamily="34" charset="0"/>
                <a:cs typeface="Arial" pitchFamily="34" charset="0"/>
              </a:rPr>
              <a:t>D</a:t>
            </a:r>
            <a:r>
              <a:rPr lang="vi-VN" sz="2400" b="1" dirty="0">
                <a:solidFill>
                  <a:srgbClr val="0070C0"/>
                </a:solidFill>
                <a:latin typeface="Arial" pitchFamily="34" charset="0"/>
                <a:cs typeface="Arial" pitchFamily="34" charset="0"/>
              </a:rPr>
              <a:t> </a:t>
            </a:r>
            <a:endParaRPr lang="pt-BR" sz="2400" b="1" dirty="0">
              <a:solidFill>
                <a:srgbClr val="0070C0"/>
              </a:solidFill>
              <a:latin typeface="Arial" pitchFamily="34" charset="0"/>
              <a:cs typeface="Arial" pitchFamily="34" charset="0"/>
            </a:endParaRPr>
          </a:p>
        </p:txBody>
      </p:sp>
      <p:sp>
        <p:nvSpPr>
          <p:cNvPr id="10" name="TextBox 2"/>
          <p:cNvSpPr txBox="1">
            <a:spLocks noChangeArrowheads="1"/>
          </p:cNvSpPr>
          <p:nvPr/>
        </p:nvSpPr>
        <p:spPr bwMode="auto">
          <a:xfrm>
            <a:off x="782626" y="813196"/>
            <a:ext cx="832486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sz="2000" u="sng" dirty="0"/>
              <a:t>Exemplul </a:t>
            </a:r>
            <a:r>
              <a:rPr lang="ro-RO" sz="2000" dirty="0"/>
              <a:t> 2.</a:t>
            </a:r>
          </a:p>
          <a:p>
            <a:pPr marL="342900" indent="-342900" eaLnBrk="1" hangingPunct="1">
              <a:buClr>
                <a:srgbClr val="0070C0"/>
              </a:buClr>
              <a:buFont typeface="Wingdings" pitchFamily="2" charset="2"/>
              <a:buChar char="§"/>
            </a:pPr>
            <a:r>
              <a:rPr lang="ro-RO" sz="2000" dirty="0"/>
              <a:t>  vectorul de la intrare este:</a:t>
            </a:r>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smtClean="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smtClean="0"/>
          </a:p>
          <a:p>
            <a:pPr marL="342900" indent="-342900" eaLnBrk="1" hangingPunct="1">
              <a:buClr>
                <a:srgbClr val="0070C0"/>
              </a:buClr>
              <a:buFont typeface="Wingdings" pitchFamily="2" charset="2"/>
              <a:buChar char="§"/>
            </a:pPr>
            <a:endParaRPr lang="ro-RO" sz="2000" dirty="0" smtClean="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r>
              <a:rPr lang="ro-RO" sz="2000" dirty="0"/>
              <a:t>  răspunsul la impuls este descris de vectorul</a:t>
            </a:r>
            <a:r>
              <a:rPr lang="ro-RO" sz="2000" dirty="0" smtClean="0"/>
              <a:t>:</a:t>
            </a:r>
            <a:endParaRPr lang="ro-RO" sz="20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94" y="1546795"/>
            <a:ext cx="49863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261741"/>
            <a:ext cx="3571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0" y="3942953"/>
            <a:ext cx="33988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8" y="5156596"/>
            <a:ext cx="4513262"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7"/>
          <p:cNvSpPr txBox="1">
            <a:spLocks noChangeArrowheads="1"/>
          </p:cNvSpPr>
          <p:nvPr/>
        </p:nvSpPr>
        <p:spPr bwMode="auto">
          <a:xfrm>
            <a:off x="0" y="4599384"/>
            <a:ext cx="4500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b="1" dirty="0"/>
              <a:t>Tabelul 2. </a:t>
            </a:r>
            <a:r>
              <a:rPr lang="ro-RO" dirty="0"/>
              <a:t>Răspunsul la impuls aplicat la intrarea m</a:t>
            </a:r>
            <a:r>
              <a:rPr lang="ro-RO" baseline="30000" dirty="0"/>
              <a:t>(1)</a:t>
            </a:r>
            <a:endParaRPr lang="en-GB" b="1" baseline="30000" dirty="0"/>
          </a:p>
        </p:txBody>
      </p:sp>
      <p:sp>
        <p:nvSpPr>
          <p:cNvPr id="16" name="TextBox 8"/>
          <p:cNvSpPr txBox="1">
            <a:spLocks noChangeArrowheads="1"/>
          </p:cNvSpPr>
          <p:nvPr/>
        </p:nvSpPr>
        <p:spPr bwMode="auto">
          <a:xfrm>
            <a:off x="4643438" y="4599384"/>
            <a:ext cx="4143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b="1" dirty="0"/>
              <a:t>Tabelul 3 </a:t>
            </a:r>
            <a:r>
              <a:rPr lang="ro-RO" dirty="0"/>
              <a:t>Răspunsul la impuls aplicat la intrarea m</a:t>
            </a:r>
            <a:r>
              <a:rPr lang="ro-RO" baseline="30000" dirty="0"/>
              <a:t>(2)</a:t>
            </a:r>
            <a:endParaRPr lang="en-GB" b="1" dirty="0"/>
          </a:p>
        </p:txBody>
      </p:sp>
      <p:pic>
        <p:nvPicPr>
          <p:cNvPr id="1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5170884"/>
            <a:ext cx="4572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10"/>
          <p:cNvSpPr txBox="1">
            <a:spLocks/>
          </p:cNvSpPr>
          <p:nvPr/>
        </p:nvSpPr>
        <p:spPr>
          <a:xfrm>
            <a:off x="7620000" y="5786389"/>
            <a:ext cx="7620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eaLnBrk="1" hangingPunct="1"/>
            <a:fld id="{BA0C4859-FAE6-497A-B62E-8E2DE5E5916A}" type="slidenum">
              <a:rPr lang="en-US" smtClean="0"/>
              <a:pPr eaLnBrk="1" hangingPunct="1"/>
              <a:t>22</a:t>
            </a:fld>
            <a:endParaRPr lang="en-US" smtClean="0"/>
          </a:p>
        </p:txBody>
      </p:sp>
    </p:spTree>
    <p:extLst>
      <p:ext uri="{BB962C8B-B14F-4D97-AF65-F5344CB8AC3E}">
        <p14:creationId xmlns:p14="http://schemas.microsoft.com/office/powerpoint/2010/main" val="3835074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23</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4. Descrierea transformărilor în domeniul </a:t>
            </a:r>
            <a:r>
              <a:rPr lang="vi-VN" sz="2400" b="1" i="1" dirty="0">
                <a:solidFill>
                  <a:srgbClr val="0070C0"/>
                </a:solidFill>
                <a:latin typeface="Arial" pitchFamily="34" charset="0"/>
                <a:cs typeface="Arial" pitchFamily="34" charset="0"/>
              </a:rPr>
              <a:t>D</a:t>
            </a:r>
            <a:r>
              <a:rPr lang="vi-VN" sz="2400" b="1" dirty="0">
                <a:solidFill>
                  <a:srgbClr val="0070C0"/>
                </a:solidFill>
                <a:latin typeface="Arial" pitchFamily="34" charset="0"/>
                <a:cs typeface="Arial" pitchFamily="34" charset="0"/>
              </a:rPr>
              <a:t> </a:t>
            </a:r>
            <a:endParaRPr lang="pt-BR" sz="2400" b="1" dirty="0">
              <a:solidFill>
                <a:srgbClr val="0070C0"/>
              </a:solidFill>
              <a:latin typeface="Arial" pitchFamily="34" charset="0"/>
              <a:cs typeface="Arial" pitchFamily="34" charset="0"/>
            </a:endParaRPr>
          </a:p>
        </p:txBody>
      </p:sp>
      <p:sp>
        <p:nvSpPr>
          <p:cNvPr id="10" name="TextBox 2"/>
          <p:cNvSpPr txBox="1">
            <a:spLocks noChangeArrowheads="1"/>
          </p:cNvSpPr>
          <p:nvPr/>
        </p:nvSpPr>
        <p:spPr bwMode="auto">
          <a:xfrm>
            <a:off x="771217" y="769789"/>
            <a:ext cx="832486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Clr>
                <a:srgbClr val="0070C0"/>
              </a:buClr>
              <a:buFont typeface="Wingdings" pitchFamily="2" charset="2"/>
              <a:buChar char="§"/>
            </a:pPr>
            <a:r>
              <a:rPr lang="ro-RO" sz="2000" u="sng" dirty="0"/>
              <a:t>Exemplul </a:t>
            </a:r>
            <a:r>
              <a:rPr lang="ro-RO" sz="2000" dirty="0"/>
              <a:t> 2.</a:t>
            </a:r>
          </a:p>
          <a:p>
            <a:pPr marL="342900" indent="-342900" eaLnBrk="1" hangingPunct="1">
              <a:buClr>
                <a:srgbClr val="0070C0"/>
              </a:buClr>
              <a:buFont typeface="Wingdings" pitchFamily="2" charset="2"/>
              <a:buChar char="§"/>
            </a:pPr>
            <a:r>
              <a:rPr lang="ro-RO" sz="2000" dirty="0" smtClean="0"/>
              <a:t>rezultă</a:t>
            </a:r>
            <a:r>
              <a:rPr lang="ro-RO" sz="2000" dirty="0"/>
              <a:t>:</a:t>
            </a:r>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r>
              <a:rPr lang="ro-RO" sz="2000" dirty="0" smtClean="0"/>
              <a:t>ecuaţiile </a:t>
            </a:r>
            <a:r>
              <a:rPr lang="ro-RO" sz="2000" dirty="0"/>
              <a:t>utilizate pentru codare se exprimă astfel:</a:t>
            </a:r>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r>
              <a:rPr lang="ro-RO" sz="2000" dirty="0" smtClean="0"/>
              <a:t>secvenţa </a:t>
            </a:r>
            <a:r>
              <a:rPr lang="ro-RO" sz="2000" dirty="0"/>
              <a:t>codată este de forma: </a:t>
            </a:r>
          </a:p>
          <a:p>
            <a:pPr marL="342900" indent="-342900" eaLnBrk="1" hangingPunct="1">
              <a:buClr>
                <a:srgbClr val="0070C0"/>
              </a:buClr>
              <a:buFont typeface="Wingdings" pitchFamily="2" charset="2"/>
              <a:buChar char="§"/>
            </a:pPr>
            <a:endParaRPr lang="ro-RO" sz="2000" dirty="0" smtClean="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r>
              <a:rPr lang="ro-RO" sz="2000" dirty="0" smtClean="0"/>
              <a:t>expresiile </a:t>
            </a:r>
            <a:r>
              <a:rPr lang="ro-RO" sz="2000" dirty="0"/>
              <a:t>polinoamelor generatoare în domeniul </a:t>
            </a:r>
            <a:r>
              <a:rPr lang="ro-RO" sz="2000" b="1" i="1" dirty="0"/>
              <a:t>D</a:t>
            </a:r>
            <a:r>
              <a:rPr lang="ro-RO" sz="2000" dirty="0"/>
              <a:t> sunt:</a:t>
            </a:r>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124744"/>
            <a:ext cx="5211083"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620" y="2770039"/>
            <a:ext cx="2566784"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0494" y="4581128"/>
            <a:ext cx="4345249"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627" y="5373216"/>
            <a:ext cx="7533789"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565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24</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4. Descrierea transformărilor în domeniul </a:t>
            </a:r>
            <a:r>
              <a:rPr lang="vi-VN" sz="2400" b="1" i="1" dirty="0">
                <a:solidFill>
                  <a:srgbClr val="0070C0"/>
                </a:solidFill>
                <a:latin typeface="Arial" pitchFamily="34" charset="0"/>
                <a:cs typeface="Arial" pitchFamily="34" charset="0"/>
              </a:rPr>
              <a:t>D</a:t>
            </a:r>
            <a:r>
              <a:rPr lang="vi-VN" sz="2400" b="1" dirty="0">
                <a:solidFill>
                  <a:srgbClr val="0070C0"/>
                </a:solidFill>
                <a:latin typeface="Arial" pitchFamily="34" charset="0"/>
                <a:cs typeface="Arial" pitchFamily="34" charset="0"/>
              </a:rPr>
              <a:t> </a:t>
            </a:r>
            <a:endParaRPr lang="pt-BR" sz="2400" b="1" dirty="0">
              <a:solidFill>
                <a:srgbClr val="0070C0"/>
              </a:solidFill>
              <a:latin typeface="Arial" pitchFamily="34" charset="0"/>
              <a:cs typeface="Arial" pitchFamily="34" charset="0"/>
            </a:endParaRPr>
          </a:p>
        </p:txBody>
      </p:sp>
      <p:sp>
        <p:nvSpPr>
          <p:cNvPr id="10" name="TextBox 2"/>
          <p:cNvSpPr txBox="1">
            <a:spLocks noChangeArrowheads="1"/>
          </p:cNvSpPr>
          <p:nvPr/>
        </p:nvSpPr>
        <p:spPr bwMode="auto">
          <a:xfrm>
            <a:off x="782627" y="714375"/>
            <a:ext cx="753379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0070C0"/>
              </a:buClr>
            </a:pPr>
            <a:r>
              <a:rPr lang="ro-RO" sz="2000" u="sng" dirty="0"/>
              <a:t>Exemplul </a:t>
            </a:r>
            <a:r>
              <a:rPr lang="ro-RO" sz="2000" dirty="0"/>
              <a:t> 2.</a:t>
            </a:r>
          </a:p>
          <a:p>
            <a:pPr marL="342900" indent="-342900" eaLnBrk="1" hangingPunct="1">
              <a:buClr>
                <a:srgbClr val="0070C0"/>
              </a:buClr>
              <a:buFont typeface="Wingdings" pitchFamily="2" charset="2"/>
              <a:buChar char="§"/>
            </a:pPr>
            <a:r>
              <a:rPr lang="ro-RO" sz="2000" dirty="0" smtClean="0"/>
              <a:t>se </a:t>
            </a:r>
            <a:r>
              <a:rPr lang="ro-RO" sz="2000" dirty="0"/>
              <a:t>consideră că la intrare se aplică secvenţa:  </a:t>
            </a:r>
            <a:r>
              <a:rPr lang="ro-RO" sz="2000" i="1" dirty="0"/>
              <a:t>m</a:t>
            </a:r>
            <a:r>
              <a:rPr lang="ro-RO" sz="2000" i="1" baseline="30000" dirty="0"/>
              <a:t>(1) </a:t>
            </a:r>
            <a:r>
              <a:rPr lang="ro-RO" sz="2000" i="1" dirty="0"/>
              <a:t>= (1 0 1) </a:t>
            </a:r>
            <a:r>
              <a:rPr lang="ro-RO" sz="2000" dirty="0"/>
              <a:t> şi </a:t>
            </a:r>
            <a:r>
              <a:rPr lang="ro-RO" sz="2000" i="1" dirty="0"/>
              <a:t>m</a:t>
            </a:r>
            <a:r>
              <a:rPr lang="ro-RO" sz="2000" i="1" baseline="30000" dirty="0"/>
              <a:t>(2) </a:t>
            </a:r>
            <a:r>
              <a:rPr lang="ro-RO" sz="2000" i="1" dirty="0"/>
              <a:t>= (0 1 1)</a:t>
            </a:r>
          </a:p>
          <a:p>
            <a:pPr marL="342900" indent="-342900" eaLnBrk="1" hangingPunct="1">
              <a:buClr>
                <a:srgbClr val="0070C0"/>
              </a:buClr>
              <a:buFont typeface="Wingdings" pitchFamily="2" charset="2"/>
              <a:buChar char="§"/>
            </a:pPr>
            <a:r>
              <a:rPr lang="ro-RO" sz="2000" dirty="0" smtClean="0"/>
              <a:t>polinomial </a:t>
            </a:r>
            <a:r>
              <a:rPr lang="ro-RO" sz="2000" dirty="0"/>
              <a:t>secvenţa de la intrare se exprimă: </a:t>
            </a:r>
          </a:p>
          <a:p>
            <a:pPr marL="342900" indent="-342900" eaLnBrk="1" hangingPunct="1">
              <a:buClr>
                <a:srgbClr val="0070C0"/>
              </a:buClr>
              <a:buFont typeface="Wingdings" pitchFamily="2" charset="2"/>
              <a:buChar char="§"/>
            </a:pPr>
            <a:endParaRPr lang="ro-RO" sz="2000" dirty="0" smtClean="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r>
              <a:rPr lang="ro-RO" sz="2000" dirty="0" smtClean="0"/>
              <a:t>rezultă</a:t>
            </a:r>
            <a:r>
              <a:rPr lang="ro-RO" sz="2000" dirty="0"/>
              <a:t>: </a:t>
            </a:r>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smtClean="0"/>
          </a:p>
          <a:p>
            <a:pPr marL="342900" indent="-342900" eaLnBrk="1" hangingPunct="1">
              <a:buClr>
                <a:srgbClr val="0070C0"/>
              </a:buClr>
              <a:buFont typeface="Wingdings" pitchFamily="2" charset="2"/>
              <a:buChar char="§"/>
            </a:pPr>
            <a:endParaRPr lang="ro-RO" sz="2000" dirty="0"/>
          </a:p>
          <a:p>
            <a:pPr marL="342900" indent="-342900" eaLnBrk="1" hangingPunct="1">
              <a:buClr>
                <a:srgbClr val="0070C0"/>
              </a:buClr>
              <a:buFont typeface="Wingdings" pitchFamily="2" charset="2"/>
              <a:buChar char="§"/>
            </a:pPr>
            <a:endParaRPr lang="ro-RO" sz="2000" dirty="0" smtClean="0"/>
          </a:p>
          <a:p>
            <a:pPr marL="171450" indent="-171450" eaLnBrk="1" hangingPunct="1">
              <a:buClr>
                <a:srgbClr val="0070C0"/>
              </a:buClr>
              <a:buFont typeface="Wingdings" pitchFamily="2" charset="2"/>
              <a:buChar char="§"/>
            </a:pPr>
            <a:endParaRPr lang="ro-RO" sz="800" dirty="0"/>
          </a:p>
          <a:p>
            <a:pPr marL="342900" indent="-342900" eaLnBrk="1" hangingPunct="1">
              <a:buClr>
                <a:srgbClr val="0070C0"/>
              </a:buClr>
              <a:buFont typeface="Wingdings" pitchFamily="2" charset="2"/>
              <a:buChar char="§"/>
            </a:pPr>
            <a:r>
              <a:rPr lang="ro-RO" sz="2000" dirty="0" smtClean="0"/>
              <a:t>şi </a:t>
            </a:r>
            <a:r>
              <a:rPr lang="ro-RO" sz="2000" dirty="0"/>
              <a:t>secvenţa de cod: </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593" y="1988840"/>
            <a:ext cx="47148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593" y="2484438"/>
            <a:ext cx="4495428" cy="3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1776" y="5661248"/>
            <a:ext cx="3898536" cy="47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924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25</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5. Reprezentarea codorului convolutional</a:t>
            </a:r>
            <a:endParaRPr lang="pt-BR" sz="2400" b="1" dirty="0">
              <a:solidFill>
                <a:srgbClr val="0070C0"/>
              </a:solidFill>
              <a:latin typeface="Arial" pitchFamily="34" charset="0"/>
              <a:cs typeface="Arial" pitchFamily="34" charset="0"/>
            </a:endParaRPr>
          </a:p>
        </p:txBody>
      </p:sp>
      <p:sp>
        <p:nvSpPr>
          <p:cNvPr id="9" name="Rectangle 2"/>
          <p:cNvSpPr>
            <a:spLocks noChangeArrowheads="1"/>
          </p:cNvSpPr>
          <p:nvPr/>
        </p:nvSpPr>
        <p:spPr bwMode="auto">
          <a:xfrm>
            <a:off x="781908" y="847264"/>
            <a:ext cx="7578745"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spcBef>
                <a:spcPts val="0"/>
              </a:spcBef>
              <a:spcAft>
                <a:spcPts val="600"/>
              </a:spcAft>
              <a:buClr>
                <a:srgbClr val="0070C0"/>
              </a:buClr>
              <a:buFont typeface="Wingdings" pitchFamily="2" charset="2"/>
              <a:buChar char="Ø"/>
            </a:pPr>
            <a:r>
              <a:rPr lang="ro-RO" sz="2200" dirty="0" smtClean="0"/>
              <a:t>Sub formă grafică codurile convoluţionale se reprezinţă sub formă de diagrame:</a:t>
            </a:r>
          </a:p>
          <a:p>
            <a:pPr marL="1257300" lvl="2" indent="-342900" algn="just">
              <a:spcBef>
                <a:spcPts val="0"/>
              </a:spcBef>
              <a:spcAft>
                <a:spcPts val="600"/>
              </a:spcAft>
              <a:buClr>
                <a:srgbClr val="0070C0"/>
              </a:buClr>
              <a:buFont typeface="Wingdings" pitchFamily="2" charset="2"/>
              <a:buChar char="§"/>
            </a:pPr>
            <a:r>
              <a:rPr lang="ro-RO" sz="2200" dirty="0" smtClean="0"/>
              <a:t>de tranziţii (de stări)		</a:t>
            </a:r>
          </a:p>
          <a:p>
            <a:pPr marL="1257300" lvl="2" indent="-342900" algn="just">
              <a:spcBef>
                <a:spcPts val="0"/>
              </a:spcBef>
              <a:spcAft>
                <a:spcPts val="600"/>
              </a:spcAft>
              <a:buClr>
                <a:srgbClr val="0070C0"/>
              </a:buClr>
              <a:buFont typeface="Wingdings" pitchFamily="2" charset="2"/>
              <a:buChar char="§"/>
            </a:pPr>
            <a:r>
              <a:rPr lang="ro-RO" sz="2200" dirty="0" smtClean="0"/>
              <a:t>de tip “arbore”;</a:t>
            </a:r>
          </a:p>
          <a:p>
            <a:pPr marL="1257300" lvl="2" indent="-342900" algn="just">
              <a:spcBef>
                <a:spcPts val="0"/>
              </a:spcBef>
              <a:spcAft>
                <a:spcPts val="600"/>
              </a:spcAft>
              <a:buClr>
                <a:srgbClr val="0070C0"/>
              </a:buClr>
              <a:buFont typeface="Wingdings" pitchFamily="2" charset="2"/>
              <a:buChar char="§"/>
            </a:pPr>
            <a:r>
              <a:rPr lang="ro-RO" sz="2200" dirty="0" smtClean="0"/>
              <a:t>de tip “grilă” (trellis)</a:t>
            </a:r>
          </a:p>
          <a:p>
            <a:pPr marL="342900" indent="-342900" algn="just" eaLnBrk="1" hangingPunct="1">
              <a:spcBef>
                <a:spcPts val="0"/>
              </a:spcBef>
              <a:spcAft>
                <a:spcPts val="600"/>
              </a:spcAft>
              <a:buClr>
                <a:srgbClr val="0070C0"/>
              </a:buClr>
              <a:buFont typeface="Wingdings" pitchFamily="2" charset="2"/>
              <a:buChar char="Ø"/>
            </a:pPr>
            <a:r>
              <a:rPr lang="ro-RO" sz="2200" dirty="0" smtClean="0"/>
              <a:t>Cele mai eficiente diagrame sunt diagramele trellis care au acelaşi număr de noduri pe toate nivelele şi devin periodice după un număr finit de paşi corespunzător regimului tranzitoriu.</a:t>
            </a:r>
          </a:p>
          <a:p>
            <a:pPr marL="342900" indent="-342900" algn="just" eaLnBrk="1" hangingPunct="1">
              <a:spcBef>
                <a:spcPts val="0"/>
              </a:spcBef>
              <a:spcAft>
                <a:spcPts val="600"/>
              </a:spcAft>
              <a:buClr>
                <a:srgbClr val="0070C0"/>
              </a:buClr>
              <a:buFont typeface="Wingdings" pitchFamily="2" charset="2"/>
              <a:buChar char="Ø"/>
            </a:pPr>
            <a:r>
              <a:rPr lang="ro-RO" sz="2200" dirty="0" smtClean="0"/>
              <a:t>Diagramele trellis devin dificile pentru mai multe combinaţii de intrare.</a:t>
            </a:r>
          </a:p>
          <a:p>
            <a:pPr marL="342900" indent="-342900" algn="just" eaLnBrk="1" hangingPunct="1">
              <a:spcBef>
                <a:spcPts val="0"/>
              </a:spcBef>
              <a:spcAft>
                <a:spcPts val="600"/>
              </a:spcAft>
              <a:buClr>
                <a:srgbClr val="0070C0"/>
              </a:buClr>
              <a:buFont typeface="Wingdings" pitchFamily="2" charset="2"/>
              <a:buChar char="Ø"/>
            </a:pPr>
            <a:r>
              <a:rPr lang="ro-RO" sz="2200" dirty="0" smtClean="0"/>
              <a:t>Se va transcrie trelisul sub formă de un tabel în care se vor specifica cuvântul de intrare, secvenţa codată şi starea în care trece circuitul la momentul următor</a:t>
            </a:r>
            <a:endParaRPr lang="ro-RO" sz="2200" dirty="0"/>
          </a:p>
        </p:txBody>
      </p:sp>
    </p:spTree>
    <p:extLst>
      <p:ext uri="{BB962C8B-B14F-4D97-AF65-F5344CB8AC3E}">
        <p14:creationId xmlns:p14="http://schemas.microsoft.com/office/powerpoint/2010/main" val="4220825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26</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5. Reprezentarea codorului convolutional</a:t>
            </a:r>
            <a:endParaRPr lang="pt-BR" sz="2400" b="1" dirty="0">
              <a:solidFill>
                <a:srgbClr val="0070C0"/>
              </a:solidFill>
              <a:latin typeface="Arial" pitchFamily="34" charset="0"/>
              <a:cs typeface="Arial" pitchFamily="34" charset="0"/>
            </a:endParaRPr>
          </a:p>
        </p:txBody>
      </p:sp>
      <p:sp>
        <p:nvSpPr>
          <p:cNvPr id="10" name="Rectangle 2"/>
          <p:cNvSpPr>
            <a:spLocks noChangeArrowheads="1"/>
          </p:cNvSpPr>
          <p:nvPr/>
        </p:nvSpPr>
        <p:spPr bwMode="auto">
          <a:xfrm>
            <a:off x="740375" y="865287"/>
            <a:ext cx="814706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Clr>
                <a:srgbClr val="0070C0"/>
              </a:buClr>
              <a:buFont typeface="Wingdings" pitchFamily="2" charset="2"/>
              <a:buChar char="Ø"/>
            </a:pPr>
            <a:r>
              <a:rPr lang="ro-RO" sz="2000" dirty="0"/>
              <a:t>Reprezentarea sub formă de diagramă de stare sau de tranziţii</a:t>
            </a:r>
            <a:endParaRPr lang="en-GB" sz="20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779" y="1332756"/>
            <a:ext cx="292893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6"/>
          <p:cNvSpPr txBox="1">
            <a:spLocks noChangeArrowheads="1"/>
          </p:cNvSpPr>
          <p:nvPr/>
        </p:nvSpPr>
        <p:spPr bwMode="auto">
          <a:xfrm>
            <a:off x="827584" y="2836119"/>
            <a:ext cx="7143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sz="1600" b="1" dirty="0"/>
              <a:t>Tabelul 4. </a:t>
            </a:r>
            <a:r>
              <a:rPr lang="ro-RO" sz="1600" dirty="0"/>
              <a:t>Secvenţa de la ieşirea din codorul convoluţional din figura 3, pentru o secvenţă de intrare dată m = (</a:t>
            </a:r>
            <a:r>
              <a:rPr lang="en-GB" sz="1600" dirty="0"/>
              <a:t>1</a:t>
            </a:r>
            <a:r>
              <a:rPr lang="ro-RO" sz="1600" dirty="0"/>
              <a:t> </a:t>
            </a:r>
            <a:r>
              <a:rPr lang="en-GB" sz="1600" dirty="0"/>
              <a:t>0</a:t>
            </a:r>
            <a:r>
              <a:rPr lang="ro-RO" sz="1600" dirty="0"/>
              <a:t> </a:t>
            </a:r>
            <a:r>
              <a:rPr lang="en-GB" sz="1600" dirty="0"/>
              <a:t>0</a:t>
            </a:r>
            <a:r>
              <a:rPr lang="ro-RO" sz="1600" dirty="0"/>
              <a:t> </a:t>
            </a:r>
            <a:r>
              <a:rPr lang="en-GB" sz="1600" dirty="0"/>
              <a:t>0</a:t>
            </a:r>
            <a:r>
              <a:rPr lang="ro-RO" sz="1600" dirty="0"/>
              <a:t> </a:t>
            </a:r>
            <a:r>
              <a:rPr lang="en-GB" sz="1600" dirty="0"/>
              <a:t>1</a:t>
            </a:r>
            <a:r>
              <a:rPr lang="ro-RO" sz="1600" dirty="0"/>
              <a:t> </a:t>
            </a:r>
            <a:r>
              <a:rPr lang="en-GB" sz="1600" dirty="0"/>
              <a:t>1</a:t>
            </a:r>
            <a:r>
              <a:rPr lang="ro-RO" sz="1600" dirty="0"/>
              <a:t>)</a:t>
            </a:r>
            <a:endParaRPr lang="en-GB" sz="1600" dirty="0"/>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702" y="1555800"/>
            <a:ext cx="35718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562" y="3420319"/>
            <a:ext cx="5866308" cy="280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4"/>
          <p:cNvSpPr txBox="1">
            <a:spLocks noChangeArrowheads="1"/>
          </p:cNvSpPr>
          <p:nvPr/>
        </p:nvSpPr>
        <p:spPr bwMode="auto">
          <a:xfrm>
            <a:off x="983779" y="2528144"/>
            <a:ext cx="3929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sz="1400" dirty="0"/>
              <a:t>Figura 3. Codor convoluţional; </a:t>
            </a:r>
            <a:r>
              <a:rPr lang="ro-RO" sz="1400" i="1" dirty="0"/>
              <a:t>R=1/2</a:t>
            </a:r>
            <a:endParaRPr lang="en-GB" sz="1400" dirty="0"/>
          </a:p>
        </p:txBody>
      </p:sp>
    </p:spTree>
    <p:extLst>
      <p:ext uri="{BB962C8B-B14F-4D97-AF65-F5344CB8AC3E}">
        <p14:creationId xmlns:p14="http://schemas.microsoft.com/office/powerpoint/2010/main" val="2633534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27</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5. Reprezentarea codorului convolutional</a:t>
            </a:r>
            <a:endParaRPr lang="pt-BR" sz="2400" b="1" dirty="0">
              <a:solidFill>
                <a:srgbClr val="0070C0"/>
              </a:solidFill>
              <a:latin typeface="Arial" pitchFamily="34" charset="0"/>
              <a:cs typeface="Arial"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63" y="1841401"/>
            <a:ext cx="87852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142875" y="1412776"/>
            <a:ext cx="8643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sz="1600" b="1"/>
              <a:t>Tabelul 4. </a:t>
            </a:r>
            <a:r>
              <a:rPr lang="ro-RO" sz="1600"/>
              <a:t>Tranziţiile posibile pentru codorul convoluţional din figura 3</a:t>
            </a:r>
            <a:endParaRPr lang="en-GB" sz="1600"/>
          </a:p>
        </p:txBody>
      </p:sp>
    </p:spTree>
    <p:extLst>
      <p:ext uri="{BB962C8B-B14F-4D97-AF65-F5344CB8AC3E}">
        <p14:creationId xmlns:p14="http://schemas.microsoft.com/office/powerpoint/2010/main" val="4104464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28</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5. Reprezentarea codorului convolutional</a:t>
            </a:r>
            <a:endParaRPr lang="pt-BR" sz="2400" b="1" dirty="0">
              <a:solidFill>
                <a:srgbClr val="0070C0"/>
              </a:solidFill>
              <a:latin typeface="Arial" pitchFamily="34" charset="0"/>
              <a:cs typeface="Arial" pitchFamily="34" charset="0"/>
            </a:endParaRPr>
          </a:p>
        </p:txBody>
      </p:sp>
      <p:sp>
        <p:nvSpPr>
          <p:cNvPr id="10" name="Rectangle 2"/>
          <p:cNvSpPr>
            <a:spLocks noChangeArrowheads="1"/>
          </p:cNvSpPr>
          <p:nvPr/>
        </p:nvSpPr>
        <p:spPr bwMode="auto">
          <a:xfrm>
            <a:off x="782627" y="857250"/>
            <a:ext cx="814706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Clr>
                <a:srgbClr val="0070C0"/>
              </a:buClr>
              <a:buFont typeface="Wingdings" pitchFamily="2" charset="2"/>
              <a:buChar char="Ø"/>
            </a:pPr>
            <a:r>
              <a:rPr lang="ro-RO" sz="2000" dirty="0"/>
              <a:t>Reprezentarea sub formă de diagramă de stare sau de tranziţii</a:t>
            </a:r>
            <a:endParaRPr lang="en-GB" sz="20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206" y="1257301"/>
            <a:ext cx="4558042" cy="44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6"/>
          <p:cNvSpPr txBox="1">
            <a:spLocks noChangeArrowheads="1"/>
          </p:cNvSpPr>
          <p:nvPr/>
        </p:nvSpPr>
        <p:spPr bwMode="auto">
          <a:xfrm>
            <a:off x="1143000" y="5805264"/>
            <a:ext cx="7358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dirty="0"/>
              <a:t>Figura  5. Diagrama de stare sau de tranziţii a codorului din figura 3</a:t>
            </a:r>
            <a:endParaRPr lang="en-GB" dirty="0"/>
          </a:p>
        </p:txBody>
      </p:sp>
    </p:spTree>
    <p:extLst>
      <p:ext uri="{BB962C8B-B14F-4D97-AF65-F5344CB8AC3E}">
        <p14:creationId xmlns:p14="http://schemas.microsoft.com/office/powerpoint/2010/main" val="365219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29</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5. Reprezentarea codorului convolutional</a:t>
            </a:r>
            <a:endParaRPr lang="pt-BR" sz="2400" b="1" dirty="0">
              <a:solidFill>
                <a:srgbClr val="0070C0"/>
              </a:solidFill>
              <a:latin typeface="Arial" pitchFamily="34" charset="0"/>
              <a:cs typeface="Arial" pitchFamily="34" charset="0"/>
            </a:endParaRPr>
          </a:p>
        </p:txBody>
      </p:sp>
      <p:sp>
        <p:nvSpPr>
          <p:cNvPr id="10" name="Rectangle 2"/>
          <p:cNvSpPr>
            <a:spLocks noChangeArrowheads="1"/>
          </p:cNvSpPr>
          <p:nvPr/>
        </p:nvSpPr>
        <p:spPr bwMode="auto">
          <a:xfrm>
            <a:off x="782627" y="857250"/>
            <a:ext cx="75787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rgbClr val="0070C0"/>
              </a:buClr>
            </a:pPr>
            <a:r>
              <a:rPr lang="ro-RO" sz="2400" dirty="0"/>
              <a:t>Reprezentarea sub formă de diagramă “trellis</a:t>
            </a:r>
            <a:r>
              <a:rPr lang="ro-RO" sz="2400" dirty="0" smtClean="0"/>
              <a:t>”</a:t>
            </a:r>
          </a:p>
          <a:p>
            <a:pPr algn="just">
              <a:lnSpc>
                <a:spcPct val="150000"/>
              </a:lnSpc>
              <a:buClr>
                <a:srgbClr val="0070C0"/>
              </a:buClr>
            </a:pPr>
            <a:endParaRPr lang="ro-RO" sz="2400" dirty="0"/>
          </a:p>
          <a:p>
            <a:pPr marL="342900" indent="-342900" algn="just">
              <a:lnSpc>
                <a:spcPct val="150000"/>
              </a:lnSpc>
              <a:buClr>
                <a:srgbClr val="0070C0"/>
              </a:buClr>
              <a:buFont typeface="Wingdings" pitchFamily="2" charset="2"/>
              <a:buChar char="Ø"/>
            </a:pPr>
            <a:r>
              <a:rPr lang="ro-RO" sz="2400" dirty="0" smtClean="0"/>
              <a:t>Diagrama </a:t>
            </a:r>
            <a:r>
              <a:rPr lang="ro-RO" sz="2400" dirty="0"/>
              <a:t>trellis </a:t>
            </a:r>
            <a:r>
              <a:rPr lang="en-US" sz="2400" dirty="0"/>
              <a:t>pre</a:t>
            </a:r>
            <a:r>
              <a:rPr lang="ro-RO" sz="2400" dirty="0"/>
              <a:t>zintă evoluţia stărilor codorului convoluţional.</a:t>
            </a:r>
          </a:p>
          <a:p>
            <a:pPr marL="342900" indent="-342900" algn="just">
              <a:lnSpc>
                <a:spcPct val="150000"/>
              </a:lnSpc>
              <a:buClr>
                <a:srgbClr val="0070C0"/>
              </a:buClr>
              <a:buFont typeface="Wingdings" pitchFamily="2" charset="2"/>
              <a:buChar char="Ø"/>
            </a:pPr>
            <a:r>
              <a:rPr lang="ro-RO" sz="2400" dirty="0" smtClean="0"/>
              <a:t>După </a:t>
            </a:r>
            <a:r>
              <a:rPr lang="ro-RO" sz="2400" i="1" dirty="0"/>
              <a:t>K+1</a:t>
            </a:r>
            <a:r>
              <a:rPr lang="ro-RO" sz="2400" dirty="0"/>
              <a:t> tranziţii structura devine </a:t>
            </a:r>
            <a:r>
              <a:rPr lang="ro-RO" sz="2400" dirty="0" smtClean="0"/>
              <a:t>repetitivă</a:t>
            </a:r>
            <a:endParaRPr lang="ro-RO" sz="2400" dirty="0"/>
          </a:p>
        </p:txBody>
      </p:sp>
    </p:spTree>
    <p:extLst>
      <p:ext uri="{BB962C8B-B14F-4D97-AF65-F5344CB8AC3E}">
        <p14:creationId xmlns:p14="http://schemas.microsoft.com/office/powerpoint/2010/main" val="3547595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3</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37671" y="476672"/>
            <a:ext cx="7578745" cy="63878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b="1" dirty="0" smtClean="0">
                <a:solidFill>
                  <a:srgbClr val="0070C0"/>
                </a:solidFill>
                <a:latin typeface="Arial" pitchFamily="34" charset="0"/>
                <a:cs typeface="Arial" pitchFamily="34" charset="0"/>
              </a:rPr>
              <a:t>1. Introducere</a:t>
            </a:r>
          </a:p>
          <a:p>
            <a:r>
              <a:rPr lang="pt-BR" sz="2100" b="1" dirty="0">
                <a:solidFill>
                  <a:srgbClr val="0070C0"/>
                </a:solidFill>
                <a:latin typeface="Arial" pitchFamily="34" charset="0"/>
                <a:cs typeface="Arial" pitchFamily="34" charset="0"/>
              </a:rPr>
              <a:t>Coduri arbore corectoare de </a:t>
            </a:r>
            <a:r>
              <a:rPr lang="pt-BR" sz="2100" b="1" dirty="0" smtClean="0">
                <a:solidFill>
                  <a:srgbClr val="0070C0"/>
                </a:solidFill>
                <a:latin typeface="Arial" pitchFamily="34" charset="0"/>
                <a:cs typeface="Arial" pitchFamily="34" charset="0"/>
              </a:rPr>
              <a:t>erori</a:t>
            </a:r>
            <a:endParaRPr lang="pt-BR" sz="2100" b="1" dirty="0">
              <a:solidFill>
                <a:srgbClr val="0070C0"/>
              </a:solidFill>
              <a:latin typeface="Arial" pitchFamily="34" charset="0"/>
              <a:cs typeface="Arial" pitchFamily="34" charset="0"/>
            </a:endParaRPr>
          </a:p>
        </p:txBody>
      </p:sp>
      <p:sp>
        <p:nvSpPr>
          <p:cNvPr id="9" name="Rectangle 2"/>
          <p:cNvSpPr>
            <a:spLocks noChangeArrowheads="1"/>
          </p:cNvSpPr>
          <p:nvPr/>
        </p:nvSpPr>
        <p:spPr bwMode="auto">
          <a:xfrm>
            <a:off x="737671" y="1115452"/>
            <a:ext cx="7578745" cy="487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spcBef>
                <a:spcPts val="0"/>
              </a:spcBef>
              <a:spcAft>
                <a:spcPts val="600"/>
              </a:spcAft>
              <a:buClr>
                <a:srgbClr val="0070C0"/>
              </a:buClr>
              <a:buFont typeface="Wingdings" pitchFamily="2" charset="2"/>
              <a:buChar char="Ø"/>
            </a:pPr>
            <a:r>
              <a:rPr lang="ro-RO" sz="2200" dirty="0" smtClean="0"/>
              <a:t>Codurile </a:t>
            </a:r>
            <a:r>
              <a:rPr lang="ro-RO" sz="2200" dirty="0"/>
              <a:t>de tip arbore ( tree-codes) codează şirul de simboluri de intrare, cu început şi sfârşit neterminat, într-un şir de simboluri de ieşire.</a:t>
            </a:r>
          </a:p>
          <a:p>
            <a:pPr marL="342900" indent="-342900" algn="just" eaLnBrk="1" hangingPunct="1">
              <a:spcBef>
                <a:spcPts val="0"/>
              </a:spcBef>
              <a:spcAft>
                <a:spcPts val="600"/>
              </a:spcAft>
              <a:buClr>
                <a:srgbClr val="0070C0"/>
              </a:buClr>
              <a:buFont typeface="Wingdings" pitchFamily="2" charset="2"/>
              <a:buChar char="Ø"/>
            </a:pPr>
            <a:r>
              <a:rPr lang="ro-RO" sz="2200" dirty="0" smtClean="0"/>
              <a:t>Din </a:t>
            </a:r>
            <a:r>
              <a:rPr lang="ro-RO" sz="2200" dirty="0"/>
              <a:t>punct de vedere practic sunt importante acele coduri care permit implementarea codorului ca un automat  cu număr finit de stări.</a:t>
            </a:r>
          </a:p>
          <a:p>
            <a:pPr marL="342900" indent="-342900" algn="just" eaLnBrk="1" hangingPunct="1">
              <a:spcBef>
                <a:spcPts val="0"/>
              </a:spcBef>
              <a:spcAft>
                <a:spcPts val="600"/>
              </a:spcAft>
              <a:buClr>
                <a:srgbClr val="0070C0"/>
              </a:buClr>
              <a:buFont typeface="Wingdings" pitchFamily="2" charset="2"/>
              <a:buChar char="Ø"/>
            </a:pPr>
            <a:r>
              <a:rPr lang="ro-RO" sz="2200" dirty="0" smtClean="0"/>
              <a:t>Aceste </a:t>
            </a:r>
            <a:r>
              <a:rPr lang="ro-RO" sz="2200" dirty="0"/>
              <a:t>coduri se numesc </a:t>
            </a:r>
            <a:r>
              <a:rPr lang="ro-RO" sz="2200" b="1" dirty="0"/>
              <a:t>coduri trellis</a:t>
            </a:r>
            <a:r>
              <a:rPr lang="ro-RO" sz="2200" dirty="0"/>
              <a:t>. 	(“trellis” = grilă) </a:t>
            </a:r>
          </a:p>
          <a:p>
            <a:pPr marL="342900" indent="-342900" algn="just" eaLnBrk="1" hangingPunct="1">
              <a:spcBef>
                <a:spcPts val="0"/>
              </a:spcBef>
              <a:spcAft>
                <a:spcPts val="600"/>
              </a:spcAft>
              <a:buClr>
                <a:srgbClr val="0070C0"/>
              </a:buClr>
              <a:buFont typeface="Wingdings" pitchFamily="2" charset="2"/>
              <a:buChar char="Ø"/>
            </a:pPr>
            <a:r>
              <a:rPr lang="ro-RO" sz="2200" dirty="0" smtClean="0"/>
              <a:t>un </a:t>
            </a:r>
            <a:r>
              <a:rPr lang="ro-RO" sz="2200" dirty="0"/>
              <a:t>cod trellis liniar se numeşte </a:t>
            </a:r>
            <a:r>
              <a:rPr lang="ro-RO" sz="2200" b="1" dirty="0"/>
              <a:t>cod convoluţional.</a:t>
            </a:r>
            <a:endParaRPr lang="ro-RO" sz="2200" dirty="0"/>
          </a:p>
          <a:p>
            <a:pPr marL="342900" indent="-342900" algn="just" eaLnBrk="1" hangingPunct="1">
              <a:spcBef>
                <a:spcPts val="0"/>
              </a:spcBef>
              <a:spcAft>
                <a:spcPts val="600"/>
              </a:spcAft>
              <a:buClr>
                <a:srgbClr val="0070C0"/>
              </a:buClr>
              <a:buFont typeface="Wingdings" pitchFamily="2" charset="2"/>
              <a:buChar char="Ø"/>
            </a:pPr>
            <a:r>
              <a:rPr lang="ro-RO" sz="2200" dirty="0" smtClean="0"/>
              <a:t>Şirul </a:t>
            </a:r>
            <a:r>
              <a:rPr lang="ro-RO" sz="2200" dirty="0"/>
              <a:t>simbolurilor  de intrare în codor  este împarţit în </a:t>
            </a:r>
            <a:r>
              <a:rPr lang="ro-RO" sz="2200" b="1" dirty="0"/>
              <a:t>k</a:t>
            </a:r>
            <a:r>
              <a:rPr lang="ro-RO" sz="2200" dirty="0"/>
              <a:t> simboluri numite </a:t>
            </a:r>
            <a:r>
              <a:rPr lang="ro-RO" sz="2200" b="1" dirty="0"/>
              <a:t>cadre</a:t>
            </a:r>
            <a:r>
              <a:rPr lang="ro-RO" sz="2200" dirty="0"/>
              <a:t>. Codorul memorează ultimile </a:t>
            </a:r>
            <a:r>
              <a:rPr lang="ro-RO" sz="2200" b="1" dirty="0"/>
              <a:t>m</a:t>
            </a:r>
            <a:r>
              <a:rPr lang="ro-RO" sz="2200" dirty="0"/>
              <a:t> cadre şi generează </a:t>
            </a:r>
            <a:r>
              <a:rPr lang="ro-RO" sz="2200" b="1" dirty="0"/>
              <a:t>n</a:t>
            </a:r>
            <a:r>
              <a:rPr lang="ro-RO" sz="2200" dirty="0"/>
              <a:t> simboluri de ieşire</a:t>
            </a:r>
          </a:p>
          <a:p>
            <a:pPr marL="342900" indent="-342900" algn="just" eaLnBrk="1" hangingPunct="1">
              <a:spcBef>
                <a:spcPts val="0"/>
              </a:spcBef>
              <a:spcAft>
                <a:spcPts val="600"/>
              </a:spcAft>
              <a:buClr>
                <a:srgbClr val="0070C0"/>
              </a:buClr>
              <a:buFont typeface="Wingdings" pitchFamily="2" charset="2"/>
              <a:buChar char="Ø"/>
            </a:pPr>
            <a:r>
              <a:rPr lang="ro-RO" sz="2200" dirty="0" smtClean="0"/>
              <a:t>Orice</a:t>
            </a:r>
            <a:r>
              <a:rPr lang="en-US" sz="2200" dirty="0" smtClean="0"/>
              <a:t> </a:t>
            </a:r>
            <a:r>
              <a:rPr lang="ro-RO" sz="2200" dirty="0" smtClean="0"/>
              <a:t>combinaţie </a:t>
            </a:r>
            <a:r>
              <a:rPr lang="ro-RO" sz="2200" dirty="0"/>
              <a:t>liniară de secvenţe de cod convoluţional  este secvenţă de cod.</a:t>
            </a:r>
          </a:p>
        </p:txBody>
      </p:sp>
    </p:spTree>
    <p:extLst>
      <p:ext uri="{BB962C8B-B14F-4D97-AF65-F5344CB8AC3E}">
        <p14:creationId xmlns:p14="http://schemas.microsoft.com/office/powerpoint/2010/main" val="1284445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30</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5. Reprezentarea codorului convolutional</a:t>
            </a:r>
            <a:endParaRPr lang="pt-BR" sz="2400" b="1" dirty="0">
              <a:solidFill>
                <a:srgbClr val="0070C0"/>
              </a:solidFill>
              <a:latin typeface="Arial" pitchFamily="34" charset="0"/>
              <a:cs typeface="Arial" pitchFamily="34" charset="0"/>
            </a:endParaRPr>
          </a:p>
        </p:txBody>
      </p:sp>
      <p:sp>
        <p:nvSpPr>
          <p:cNvPr id="10" name="Rectangle 2"/>
          <p:cNvSpPr>
            <a:spLocks noChangeArrowheads="1"/>
          </p:cNvSpPr>
          <p:nvPr/>
        </p:nvSpPr>
        <p:spPr bwMode="auto">
          <a:xfrm>
            <a:off x="782627" y="548680"/>
            <a:ext cx="757874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rgbClr val="0070C0"/>
              </a:buClr>
            </a:pPr>
            <a:r>
              <a:rPr lang="ro-RO" sz="2400" dirty="0"/>
              <a:t>Reprezentarea sub formă de diagramă “trellis</a:t>
            </a:r>
            <a:r>
              <a:rPr lang="ro-RO" sz="2400" dirty="0" smtClean="0"/>
              <a:t>”</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7" y="1126530"/>
            <a:ext cx="9137574" cy="470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p:cNvSpPr txBox="1">
            <a:spLocks noChangeArrowheads="1"/>
          </p:cNvSpPr>
          <p:nvPr/>
        </p:nvSpPr>
        <p:spPr bwMode="auto">
          <a:xfrm>
            <a:off x="932508" y="5805264"/>
            <a:ext cx="7358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dirty="0"/>
              <a:t>Figura  </a:t>
            </a:r>
            <a:r>
              <a:rPr lang="en-US" dirty="0"/>
              <a:t>6</a:t>
            </a:r>
            <a:r>
              <a:rPr lang="ro-RO" dirty="0"/>
              <a:t>. Diagrama </a:t>
            </a:r>
            <a:r>
              <a:rPr lang="en-US" dirty="0"/>
              <a:t>“trellis” </a:t>
            </a:r>
            <a:r>
              <a:rPr lang="ro-RO" dirty="0"/>
              <a:t>a codorului din figura 3</a:t>
            </a:r>
            <a:endParaRPr lang="en-GB" dirty="0"/>
          </a:p>
        </p:txBody>
      </p:sp>
    </p:spTree>
    <p:extLst>
      <p:ext uri="{BB962C8B-B14F-4D97-AF65-F5344CB8AC3E}">
        <p14:creationId xmlns:p14="http://schemas.microsoft.com/office/powerpoint/2010/main" val="450796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31</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6. Coduri convoluţionale sistematice</a:t>
            </a:r>
            <a:endParaRPr lang="pt-BR" sz="2400" b="1" dirty="0">
              <a:solidFill>
                <a:srgbClr val="0070C0"/>
              </a:solidFill>
              <a:latin typeface="Arial" pitchFamily="34" charset="0"/>
              <a:cs typeface="Arial" pitchFamily="34"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838574"/>
            <a:ext cx="75041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791780" y="2996952"/>
            <a:ext cx="75246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Clr>
                <a:srgbClr val="0070C0"/>
              </a:buClr>
              <a:buFont typeface="Wingdings" pitchFamily="2" charset="2"/>
              <a:buChar char="Ø"/>
            </a:pPr>
            <a:r>
              <a:rPr lang="ro-RO" sz="2400" dirty="0"/>
              <a:t>Funcţia de transfer a unui cod convoluţional sistematic este de forma:</a:t>
            </a:r>
            <a:endParaRPr lang="en-GB" sz="2400" dirty="0"/>
          </a:p>
        </p:txBody>
      </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4655" y="1470023"/>
            <a:ext cx="3214687"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504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9</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32</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2400" b="1" dirty="0">
                <a:solidFill>
                  <a:srgbClr val="0070C0"/>
                </a:solidFill>
                <a:latin typeface="Arial" pitchFamily="34" charset="0"/>
                <a:cs typeface="Arial" pitchFamily="34" charset="0"/>
              </a:rPr>
              <a:t>6. Coduri convoluţionale sistematice</a:t>
            </a:r>
            <a:endParaRPr lang="pt-BR" sz="2400" b="1" dirty="0">
              <a:solidFill>
                <a:srgbClr val="0070C0"/>
              </a:solidFill>
              <a:latin typeface="Arial" pitchFamily="34" charset="0"/>
              <a:cs typeface="Arial" pitchFamily="34" charset="0"/>
            </a:endParaRPr>
          </a:p>
        </p:txBody>
      </p:sp>
      <p:sp>
        <p:nvSpPr>
          <p:cNvPr id="10" name="TextBox 3"/>
          <p:cNvSpPr txBox="1">
            <a:spLocks noChangeArrowheads="1"/>
          </p:cNvSpPr>
          <p:nvPr/>
        </p:nvSpPr>
        <p:spPr bwMode="auto">
          <a:xfrm>
            <a:off x="782627" y="620688"/>
            <a:ext cx="7533789"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pPr>
            <a:r>
              <a:rPr lang="ro-RO" sz="2000" u="sng" dirty="0"/>
              <a:t>Exemplul </a:t>
            </a:r>
            <a:r>
              <a:rPr lang="ro-RO" sz="2000" dirty="0"/>
              <a:t> 3.</a:t>
            </a:r>
          </a:p>
          <a:p>
            <a:pPr algn="just" eaLnBrk="1" hangingPunct="1"/>
            <a:r>
              <a:rPr lang="ro-RO" sz="2000" dirty="0" smtClean="0"/>
              <a:t>Se </a:t>
            </a:r>
            <a:r>
              <a:rPr lang="ro-RO" sz="2000" dirty="0"/>
              <a:t>consideră codorul sistematic convoluţional din figura 7.  Să se determine funcţia de transfer a codorului sistematic convoluţional şi apoi să se calculeze cuvântul de cod pentru cazul în care la intrare avem secvenţa </a:t>
            </a:r>
            <a:r>
              <a:rPr lang="ro-RO" sz="2000" i="1" dirty="0"/>
              <a:t>m= (1 1 0 1).</a:t>
            </a:r>
            <a:endParaRPr lang="en-GB" sz="2000" i="1"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10" y="3933056"/>
            <a:ext cx="5766821" cy="187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p:cNvSpPr txBox="1">
            <a:spLocks noChangeArrowheads="1"/>
          </p:cNvSpPr>
          <p:nvPr/>
        </p:nvSpPr>
        <p:spPr bwMode="auto">
          <a:xfrm>
            <a:off x="2366803" y="5795417"/>
            <a:ext cx="4365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dirty="0"/>
              <a:t>Figura  7. Codor convoluţional sistematic</a:t>
            </a:r>
            <a:endParaRPr lang="en-GB" dirty="0"/>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420888"/>
            <a:ext cx="2193235" cy="79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9205" y="2405038"/>
            <a:ext cx="4618307" cy="94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1933" y="3429000"/>
            <a:ext cx="3984283" cy="44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586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33</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04664"/>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200" b="1" dirty="0">
                <a:solidFill>
                  <a:srgbClr val="0070C0"/>
                </a:solidFill>
                <a:latin typeface="Arial" pitchFamily="34" charset="0"/>
                <a:cs typeface="Arial" pitchFamily="34" charset="0"/>
              </a:rPr>
              <a:t>7. Relaţii între structurile sistematice şi nesistematice</a:t>
            </a:r>
            <a:endParaRPr lang="pt-BR" sz="2200" b="1" dirty="0">
              <a:solidFill>
                <a:srgbClr val="0070C0"/>
              </a:solidFill>
              <a:latin typeface="Arial" pitchFamily="34" charset="0"/>
              <a:cs typeface="Arial" pitchFamily="34" charset="0"/>
            </a:endParaRPr>
          </a:p>
        </p:txBody>
      </p:sp>
      <p:sp>
        <p:nvSpPr>
          <p:cNvPr id="10" name="TextBox 3"/>
          <p:cNvSpPr txBox="1">
            <a:spLocks noChangeArrowheads="1"/>
          </p:cNvSpPr>
          <p:nvPr/>
        </p:nvSpPr>
        <p:spPr bwMode="auto">
          <a:xfrm>
            <a:off x="782627" y="692696"/>
            <a:ext cx="753379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ro-RO" sz="2000" u="sng" dirty="0"/>
              <a:t>Exemplul </a:t>
            </a:r>
            <a:r>
              <a:rPr lang="ro-RO" sz="2000" dirty="0"/>
              <a:t> 5.</a:t>
            </a:r>
          </a:p>
          <a:p>
            <a:pPr eaLnBrk="1" hangingPunct="1">
              <a:lnSpc>
                <a:spcPct val="150000"/>
              </a:lnSpc>
            </a:pPr>
            <a:r>
              <a:rPr lang="ro-RO" sz="2000" dirty="0" smtClean="0"/>
              <a:t>Să </a:t>
            </a:r>
            <a:r>
              <a:rPr lang="ro-RO" sz="2000" dirty="0"/>
              <a:t>se determine codorul convoluţional sistematic echivalent codorului generat cu următoarea funcţie de transfer:</a:t>
            </a:r>
          </a:p>
          <a:p>
            <a:pPr eaLnBrk="1" hangingPunct="1">
              <a:lnSpc>
                <a:spcPct val="150000"/>
              </a:lnSpc>
            </a:pPr>
            <a:endParaRPr lang="ro-RO" sz="2000" i="1" dirty="0"/>
          </a:p>
          <a:p>
            <a:pPr marL="457200" indent="-457200" eaLnBrk="1" hangingPunct="1">
              <a:lnSpc>
                <a:spcPct val="150000"/>
              </a:lnSpc>
              <a:buClr>
                <a:srgbClr val="0070C0"/>
              </a:buClr>
              <a:buFont typeface="Wingdings" pitchFamily="2" charset="2"/>
              <a:buChar char="§"/>
            </a:pPr>
            <a:r>
              <a:rPr lang="ro-RO" sz="2000" dirty="0" smtClean="0"/>
              <a:t>Codorul </a:t>
            </a:r>
            <a:r>
              <a:rPr lang="ro-RO" sz="2000" dirty="0"/>
              <a:t>convoluţional nesistematic este :</a:t>
            </a:r>
          </a:p>
          <a:p>
            <a:pPr marL="457200" indent="-457200" eaLnBrk="1" hangingPunct="1">
              <a:lnSpc>
                <a:spcPct val="150000"/>
              </a:lnSpc>
              <a:buClr>
                <a:srgbClr val="0070C0"/>
              </a:buClr>
              <a:buFont typeface="Wingdings" pitchFamily="2" charset="2"/>
              <a:buChar char="§"/>
            </a:pPr>
            <a:endParaRPr lang="ro-RO" sz="2000" i="1" dirty="0"/>
          </a:p>
          <a:p>
            <a:pPr marL="457200" indent="-457200" eaLnBrk="1" hangingPunct="1">
              <a:lnSpc>
                <a:spcPct val="150000"/>
              </a:lnSpc>
              <a:buClr>
                <a:srgbClr val="0070C0"/>
              </a:buClr>
              <a:buFont typeface="Wingdings" pitchFamily="2" charset="2"/>
              <a:buChar char="§"/>
            </a:pPr>
            <a:endParaRPr lang="ro-RO" sz="2000" i="1" dirty="0"/>
          </a:p>
          <a:p>
            <a:pPr marL="457200" indent="-457200" eaLnBrk="1" hangingPunct="1">
              <a:lnSpc>
                <a:spcPct val="150000"/>
              </a:lnSpc>
              <a:buClr>
                <a:srgbClr val="0070C0"/>
              </a:buClr>
              <a:buFont typeface="Wingdings" pitchFamily="2" charset="2"/>
              <a:buChar char="§"/>
            </a:pPr>
            <a:endParaRPr lang="ro-RO" sz="2000" i="1" dirty="0"/>
          </a:p>
          <a:p>
            <a:pPr marL="457200" indent="-457200" eaLnBrk="1" hangingPunct="1">
              <a:lnSpc>
                <a:spcPct val="150000"/>
              </a:lnSpc>
              <a:buClr>
                <a:srgbClr val="0070C0"/>
              </a:buClr>
              <a:buFont typeface="Wingdings" pitchFamily="2" charset="2"/>
              <a:buChar char="§"/>
            </a:pPr>
            <a:endParaRPr lang="ro-RO" sz="800" i="1" dirty="0"/>
          </a:p>
          <a:p>
            <a:pPr marL="457200" indent="-457200" eaLnBrk="1" hangingPunct="1">
              <a:lnSpc>
                <a:spcPct val="150000"/>
              </a:lnSpc>
              <a:buClr>
                <a:srgbClr val="0070C0"/>
              </a:buClr>
              <a:buFont typeface="Wingdings" pitchFamily="2" charset="2"/>
              <a:buChar char="§"/>
            </a:pPr>
            <a:r>
              <a:rPr lang="ro-RO" sz="2000" dirty="0" smtClean="0"/>
              <a:t>Funcţia </a:t>
            </a:r>
            <a:r>
              <a:rPr lang="ro-RO" sz="2000" dirty="0"/>
              <a:t>de transfer a codorului convoluţional sistematic este:</a:t>
            </a:r>
            <a:endParaRPr lang="en-GB" sz="2000" i="1"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119" y="2143125"/>
            <a:ext cx="46561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499" y="3082082"/>
            <a:ext cx="402272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154" y="5013176"/>
            <a:ext cx="392906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393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34</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04664"/>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200" b="1" dirty="0">
                <a:solidFill>
                  <a:srgbClr val="0070C0"/>
                </a:solidFill>
                <a:latin typeface="Arial" pitchFamily="34" charset="0"/>
                <a:cs typeface="Arial" pitchFamily="34" charset="0"/>
              </a:rPr>
              <a:t>7. Relaţii între structurile sistematice şi nesistematice</a:t>
            </a:r>
            <a:endParaRPr lang="pt-BR" sz="2200" b="1" dirty="0">
              <a:solidFill>
                <a:srgbClr val="0070C0"/>
              </a:solidFill>
              <a:latin typeface="Arial" pitchFamily="34" charset="0"/>
              <a:cs typeface="Arial" pitchFamily="34" charset="0"/>
            </a:endParaRPr>
          </a:p>
        </p:txBody>
      </p:sp>
      <p:sp>
        <p:nvSpPr>
          <p:cNvPr id="10" name="TextBox 3"/>
          <p:cNvSpPr txBox="1">
            <a:spLocks noChangeArrowheads="1"/>
          </p:cNvSpPr>
          <p:nvPr/>
        </p:nvSpPr>
        <p:spPr bwMode="auto">
          <a:xfrm>
            <a:off x="782627" y="692696"/>
            <a:ext cx="7533790" cy="49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ro-RO" sz="2000" u="sng" dirty="0"/>
              <a:t>Exemplul </a:t>
            </a:r>
            <a:r>
              <a:rPr lang="ro-RO" sz="2000" dirty="0"/>
              <a:t> 5</a:t>
            </a:r>
            <a:r>
              <a:rPr lang="ro-RO" sz="2000" dirty="0" smtClean="0"/>
              <a:t>.</a:t>
            </a:r>
            <a:endParaRPr lang="ro-RO" sz="2000"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154" y="1412776"/>
            <a:ext cx="392906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78" y="2708919"/>
            <a:ext cx="7381530" cy="193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p:cNvSpPr txBox="1">
            <a:spLocks noChangeArrowheads="1"/>
          </p:cNvSpPr>
          <p:nvPr/>
        </p:nvSpPr>
        <p:spPr bwMode="auto">
          <a:xfrm>
            <a:off x="899592" y="4849813"/>
            <a:ext cx="7358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dirty="0"/>
              <a:t>Figura  7. Codor convoluţional sistematic echivalent celui din figura 3</a:t>
            </a:r>
            <a:endParaRPr lang="en-GB" dirty="0"/>
          </a:p>
        </p:txBody>
      </p:sp>
    </p:spTree>
    <p:extLst>
      <p:ext uri="{BB962C8B-B14F-4D97-AF65-F5344CB8AC3E}">
        <p14:creationId xmlns:p14="http://schemas.microsoft.com/office/powerpoint/2010/main" val="2410454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35</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04664"/>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200" b="1" dirty="0">
                <a:solidFill>
                  <a:srgbClr val="0070C0"/>
                </a:solidFill>
                <a:latin typeface="Arial" pitchFamily="34" charset="0"/>
                <a:cs typeface="Arial" pitchFamily="34" charset="0"/>
              </a:rPr>
              <a:t>7. Relaţii între structurile sistematice şi nesistematice</a:t>
            </a:r>
            <a:endParaRPr lang="pt-BR" sz="2200" b="1" dirty="0">
              <a:solidFill>
                <a:srgbClr val="0070C0"/>
              </a:solidFill>
              <a:latin typeface="Arial" pitchFamily="34" charset="0"/>
              <a:cs typeface="Arial" pitchFamily="34" charset="0"/>
            </a:endParaRPr>
          </a:p>
        </p:txBody>
      </p:sp>
      <p:sp>
        <p:nvSpPr>
          <p:cNvPr id="10" name="TextBox 3"/>
          <p:cNvSpPr txBox="1">
            <a:spLocks noChangeArrowheads="1"/>
          </p:cNvSpPr>
          <p:nvPr/>
        </p:nvSpPr>
        <p:spPr bwMode="auto">
          <a:xfrm>
            <a:off x="782627" y="692696"/>
            <a:ext cx="7533790" cy="49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ro-RO" sz="2000" u="sng" dirty="0"/>
              <a:t>Exemplul </a:t>
            </a:r>
            <a:r>
              <a:rPr lang="ro-RO" sz="2000" dirty="0"/>
              <a:t> 5</a:t>
            </a:r>
            <a:r>
              <a:rPr lang="ro-RO" sz="2000" dirty="0" smtClean="0"/>
              <a:t>.</a:t>
            </a:r>
            <a:endParaRPr lang="ro-RO" sz="20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41" y="3094038"/>
            <a:ext cx="7572375"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173237"/>
            <a:ext cx="55721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0"/>
          <p:cNvSpPr txBox="1">
            <a:spLocks noChangeArrowheads="1"/>
          </p:cNvSpPr>
          <p:nvPr/>
        </p:nvSpPr>
        <p:spPr bwMode="auto">
          <a:xfrm>
            <a:off x="683568" y="2780928"/>
            <a:ext cx="6411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sz="1600" b="1" dirty="0"/>
              <a:t>Tabelul 5. </a:t>
            </a:r>
            <a:r>
              <a:rPr lang="ro-RO" sz="1600" dirty="0"/>
              <a:t>Tranziţiile posibile pentru codorul convoluţional sistematic</a:t>
            </a:r>
            <a:endParaRPr lang="en-GB" sz="1600" dirty="0"/>
          </a:p>
        </p:txBody>
      </p:sp>
    </p:spTree>
    <p:extLst>
      <p:ext uri="{BB962C8B-B14F-4D97-AF65-F5344CB8AC3E}">
        <p14:creationId xmlns:p14="http://schemas.microsoft.com/office/powerpoint/2010/main" val="28163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36</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04664"/>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200" b="1" dirty="0">
                <a:solidFill>
                  <a:srgbClr val="0070C0"/>
                </a:solidFill>
                <a:latin typeface="Arial" pitchFamily="34" charset="0"/>
                <a:cs typeface="Arial" pitchFamily="34" charset="0"/>
              </a:rPr>
              <a:t>7. Relaţii între structurile sistematice şi nesistematice</a:t>
            </a:r>
            <a:endParaRPr lang="pt-BR" sz="2200" b="1" dirty="0">
              <a:solidFill>
                <a:srgbClr val="0070C0"/>
              </a:solidFill>
              <a:latin typeface="Arial" pitchFamily="34" charset="0"/>
              <a:cs typeface="Arial" pitchFamily="34" charset="0"/>
            </a:endParaRPr>
          </a:p>
        </p:txBody>
      </p:sp>
      <p:sp>
        <p:nvSpPr>
          <p:cNvPr id="10" name="TextBox 3"/>
          <p:cNvSpPr txBox="1">
            <a:spLocks noChangeArrowheads="1"/>
          </p:cNvSpPr>
          <p:nvPr/>
        </p:nvSpPr>
        <p:spPr bwMode="auto">
          <a:xfrm>
            <a:off x="782627" y="692696"/>
            <a:ext cx="7533790" cy="49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ro-RO" sz="2000" u="sng" dirty="0"/>
              <a:t>Exemplul </a:t>
            </a:r>
            <a:r>
              <a:rPr lang="ro-RO" sz="2000" dirty="0"/>
              <a:t> 5</a:t>
            </a:r>
            <a:r>
              <a:rPr lang="ro-RO" sz="2000" dirty="0" smtClean="0"/>
              <a:t>.</a:t>
            </a:r>
            <a:endParaRPr lang="ro-RO" sz="20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53" y="1753419"/>
            <a:ext cx="8643937"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500062" y="5661248"/>
            <a:ext cx="8072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dirty="0"/>
              <a:t>Figura  8. Diagrama </a:t>
            </a:r>
            <a:r>
              <a:rPr lang="en-US" dirty="0"/>
              <a:t>“trellis” </a:t>
            </a:r>
            <a:r>
              <a:rPr lang="ro-RO" dirty="0"/>
              <a:t>a codorului convoluţional sistematic din figura 7</a:t>
            </a:r>
            <a:endParaRPr lang="en-GB" dirty="0"/>
          </a:p>
        </p:txBody>
      </p:sp>
    </p:spTree>
    <p:extLst>
      <p:ext uri="{BB962C8B-B14F-4D97-AF65-F5344CB8AC3E}">
        <p14:creationId xmlns:p14="http://schemas.microsoft.com/office/powerpoint/2010/main" val="17234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37</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665663" y="701988"/>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200" b="1" dirty="0">
                <a:solidFill>
                  <a:srgbClr val="0070C0"/>
                </a:solidFill>
                <a:latin typeface="Arial" pitchFamily="34" charset="0"/>
                <a:cs typeface="Arial" pitchFamily="34" charset="0"/>
              </a:rPr>
              <a:t>8. Decodarea codurilor convolutionale </a:t>
            </a:r>
            <a:br>
              <a:rPr lang="it-IT" sz="2200" b="1" dirty="0">
                <a:solidFill>
                  <a:srgbClr val="0070C0"/>
                </a:solidFill>
                <a:latin typeface="Arial" pitchFamily="34" charset="0"/>
                <a:cs typeface="Arial" pitchFamily="34" charset="0"/>
              </a:rPr>
            </a:br>
            <a:r>
              <a:rPr lang="it-IT" sz="2200" b="1" dirty="0">
                <a:solidFill>
                  <a:srgbClr val="0070C0"/>
                </a:solidFill>
                <a:latin typeface="Arial" pitchFamily="34" charset="0"/>
                <a:cs typeface="Arial" pitchFamily="34" charset="0"/>
              </a:rPr>
              <a:t>Algoritmul Viterbi</a:t>
            </a:r>
            <a:endParaRPr lang="pt-BR" sz="2200" b="1" dirty="0">
              <a:solidFill>
                <a:srgbClr val="0070C0"/>
              </a:solidFill>
              <a:latin typeface="Arial" pitchFamily="34" charset="0"/>
              <a:cs typeface="Arial" pitchFamily="34" charset="0"/>
            </a:endParaRPr>
          </a:p>
        </p:txBody>
      </p:sp>
      <p:sp>
        <p:nvSpPr>
          <p:cNvPr id="10" name="TextBox 3"/>
          <p:cNvSpPr txBox="1">
            <a:spLocks noChangeArrowheads="1"/>
          </p:cNvSpPr>
          <p:nvPr/>
        </p:nvSpPr>
        <p:spPr bwMode="auto">
          <a:xfrm>
            <a:off x="782627" y="1347828"/>
            <a:ext cx="753379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lgn="just" eaLnBrk="1" hangingPunct="1">
              <a:lnSpc>
                <a:spcPct val="150000"/>
              </a:lnSpc>
              <a:buClr>
                <a:srgbClr val="0070C0"/>
              </a:buClr>
              <a:buFont typeface="Wingdings" pitchFamily="2" charset="2"/>
              <a:buChar char="Ø"/>
            </a:pPr>
            <a:r>
              <a:rPr lang="ro-RO" sz="2000" dirty="0" smtClean="0">
                <a:latin typeface="TimesNewRomanPSMT"/>
              </a:rPr>
              <a:t>Algoritmul </a:t>
            </a:r>
            <a:r>
              <a:rPr lang="ro-RO" sz="2000" dirty="0">
                <a:latin typeface="TimesNewRomanPSMT"/>
              </a:rPr>
              <a:t>de decodare Viterbi presupune o compara</a:t>
            </a:r>
            <a:r>
              <a:rPr lang="ro-RO" sz="2000" dirty="0">
                <a:latin typeface="TimesNewRomanPSMT+1"/>
              </a:rPr>
              <a:t>ţ</a:t>
            </a:r>
            <a:r>
              <a:rPr lang="ro-RO" sz="2000" dirty="0">
                <a:latin typeface="TimesNewRomanPSMT"/>
              </a:rPr>
              <a:t>ie între secven</a:t>
            </a:r>
            <a:r>
              <a:rPr lang="ro-RO" sz="2000" dirty="0">
                <a:latin typeface="TimesNewRomanPSMT+1"/>
              </a:rPr>
              <a:t>ţ</a:t>
            </a:r>
            <a:r>
              <a:rPr lang="ro-RO" sz="2000" dirty="0">
                <a:latin typeface="TimesNewRomanPSMT"/>
              </a:rPr>
              <a:t>a recep</a:t>
            </a:r>
            <a:r>
              <a:rPr lang="ro-RO" sz="2000" dirty="0">
                <a:latin typeface="TimesNewRomanPSMT+1"/>
              </a:rPr>
              <a:t>ţ</a:t>
            </a:r>
            <a:r>
              <a:rPr lang="ro-RO" sz="2000" dirty="0">
                <a:latin typeface="TimesNewRomanPSMT"/>
              </a:rPr>
              <a:t>ionat</a:t>
            </a:r>
            <a:r>
              <a:rPr lang="ro-RO" sz="2000" dirty="0">
                <a:latin typeface="TimesNewRomanPSMT+1"/>
              </a:rPr>
              <a:t>ă </a:t>
            </a:r>
            <a:r>
              <a:rPr lang="ro-RO" sz="2000" dirty="0">
                <a:latin typeface="TimesNewRomanPSMT"/>
              </a:rPr>
              <a:t> </a:t>
            </a:r>
            <a:r>
              <a:rPr lang="ro-RO" sz="2000" dirty="0">
                <a:latin typeface="TimesNewRomanPSMT+1"/>
              </a:rPr>
              <a:t>ş</a:t>
            </a:r>
            <a:r>
              <a:rPr lang="ro-RO" sz="2000" dirty="0">
                <a:latin typeface="TimesNewRomanPSMT"/>
              </a:rPr>
              <a:t>i toate secven</a:t>
            </a:r>
            <a:r>
              <a:rPr lang="ro-RO" sz="2000" dirty="0">
                <a:latin typeface="TimesNewRomanPSMT+1"/>
              </a:rPr>
              <a:t>ţ</a:t>
            </a:r>
            <a:r>
              <a:rPr lang="ro-RO" sz="2000" dirty="0">
                <a:latin typeface="TimesNewRomanPSMT"/>
              </a:rPr>
              <a:t>ele posibil a fi emise. </a:t>
            </a:r>
          </a:p>
          <a:p>
            <a:pPr marL="342900" indent="-342900" algn="just" eaLnBrk="1" hangingPunct="1">
              <a:lnSpc>
                <a:spcPct val="150000"/>
              </a:lnSpc>
              <a:buClr>
                <a:srgbClr val="0070C0"/>
              </a:buClr>
              <a:buFont typeface="Wingdings" pitchFamily="2" charset="2"/>
              <a:buChar char="Ø"/>
            </a:pPr>
            <a:r>
              <a:rPr lang="ro-RO" sz="2000" dirty="0" smtClean="0">
                <a:latin typeface="TimesNewRomanPSMT"/>
              </a:rPr>
              <a:t>Compara</a:t>
            </a:r>
            <a:r>
              <a:rPr lang="ro-RO" sz="2000" dirty="0" smtClean="0">
                <a:latin typeface="TimesNewRomanPSMT+1"/>
              </a:rPr>
              <a:t>ţ</a:t>
            </a:r>
            <a:r>
              <a:rPr lang="ro-RO" sz="2000" dirty="0" smtClean="0">
                <a:latin typeface="TimesNewRomanPSMT"/>
              </a:rPr>
              <a:t>ie </a:t>
            </a:r>
            <a:r>
              <a:rPr lang="ro-RO" sz="2000" dirty="0">
                <a:latin typeface="TimesNewRomanPSMT"/>
              </a:rPr>
              <a:t>se face d.p.d.v. al distan</a:t>
            </a:r>
            <a:r>
              <a:rPr lang="ro-RO" sz="2000" dirty="0">
                <a:latin typeface="TimesNewRomanPSMT+1"/>
              </a:rPr>
              <a:t>ţ</a:t>
            </a:r>
            <a:r>
              <a:rPr lang="ro-RO" sz="2000" dirty="0">
                <a:latin typeface="TimesNewRomanPSMT"/>
              </a:rPr>
              <a:t>ei Hamming între secven</a:t>
            </a:r>
            <a:r>
              <a:rPr lang="ro-RO" sz="2000" dirty="0">
                <a:latin typeface="TimesNewRomanPSMT+1"/>
              </a:rPr>
              <a:t>ţ</a:t>
            </a:r>
            <a:r>
              <a:rPr lang="ro-RO" sz="2000" dirty="0">
                <a:latin typeface="TimesNewRomanPSMT"/>
              </a:rPr>
              <a:t>a recep</a:t>
            </a:r>
            <a:r>
              <a:rPr lang="ro-RO" sz="2000" dirty="0">
                <a:latin typeface="TimesNewRomanPSMT+1"/>
              </a:rPr>
              <a:t>ţ</a:t>
            </a:r>
            <a:r>
              <a:rPr lang="ro-RO" sz="2000" dirty="0">
                <a:latin typeface="TimesNewRomanPSMT"/>
              </a:rPr>
              <a:t>ionat</a:t>
            </a:r>
            <a:r>
              <a:rPr lang="ro-RO" sz="2000" dirty="0">
                <a:latin typeface="TimesNewRomanPSMT+1"/>
              </a:rPr>
              <a:t>ă</a:t>
            </a:r>
            <a:r>
              <a:rPr lang="ro-RO" sz="2000" dirty="0">
                <a:latin typeface="TimesNewRomanPSMT"/>
              </a:rPr>
              <a:t> </a:t>
            </a:r>
            <a:r>
              <a:rPr lang="ro-RO" sz="2000" dirty="0">
                <a:latin typeface="TimesNewRomanPSMT+1"/>
              </a:rPr>
              <a:t>ş</a:t>
            </a:r>
            <a:r>
              <a:rPr lang="ro-RO" sz="2000" dirty="0">
                <a:latin typeface="TimesNewRomanPSMT"/>
              </a:rPr>
              <a:t>i respectivele secven</a:t>
            </a:r>
            <a:r>
              <a:rPr lang="ro-RO" sz="2000" dirty="0">
                <a:latin typeface="TimesNewRomanPSMT+1"/>
              </a:rPr>
              <a:t>ţ</a:t>
            </a:r>
            <a:r>
              <a:rPr lang="ro-RO" sz="2000" dirty="0">
                <a:latin typeface="TimesNewRomanPSMT"/>
              </a:rPr>
              <a:t>e emisibile. </a:t>
            </a:r>
          </a:p>
          <a:p>
            <a:pPr marL="342900" indent="-342900" algn="just" eaLnBrk="1" hangingPunct="1">
              <a:lnSpc>
                <a:spcPct val="150000"/>
              </a:lnSpc>
              <a:buClr>
                <a:srgbClr val="0070C0"/>
              </a:buClr>
              <a:buFont typeface="Wingdings" pitchFamily="2" charset="2"/>
              <a:buChar char="Ø"/>
            </a:pPr>
            <a:r>
              <a:rPr lang="ro-RO" sz="2000" dirty="0" smtClean="0">
                <a:latin typeface="TimesNewRomanPSMT"/>
              </a:rPr>
              <a:t>Deasemenea </a:t>
            </a:r>
            <a:r>
              <a:rPr lang="ro-RO" sz="2000" dirty="0">
                <a:latin typeface="TimesNewRomanPSMT"/>
              </a:rPr>
              <a:t>compara</a:t>
            </a:r>
            <a:r>
              <a:rPr lang="ro-RO" sz="2000" dirty="0">
                <a:latin typeface="TimesNewRomanPSMT+1"/>
              </a:rPr>
              <a:t>ţ</a:t>
            </a:r>
            <a:r>
              <a:rPr lang="ro-RO" sz="2000" dirty="0">
                <a:latin typeface="TimesNewRomanPSMT"/>
              </a:rPr>
              <a:t>ia se face secven</a:t>
            </a:r>
            <a:r>
              <a:rPr lang="ro-RO" sz="2000" dirty="0">
                <a:latin typeface="TimesNewRomanPSMT+1"/>
              </a:rPr>
              <a:t>ţ</a:t>
            </a:r>
            <a:r>
              <a:rPr lang="ro-RO" sz="2000" dirty="0">
                <a:latin typeface="TimesNewRomanPSMT"/>
              </a:rPr>
              <a:t>ial cumulând distan</a:t>
            </a:r>
            <a:r>
              <a:rPr lang="ro-RO" sz="2000" dirty="0">
                <a:latin typeface="TimesNewRomanPSMT+1"/>
              </a:rPr>
              <a:t>ţ</a:t>
            </a:r>
            <a:r>
              <a:rPr lang="ro-RO" sz="2000" dirty="0">
                <a:latin typeface="TimesNewRomanPSMT"/>
              </a:rPr>
              <a:t>ele la fiecare grup</a:t>
            </a:r>
            <a:r>
              <a:rPr lang="ro-RO" sz="2000" dirty="0">
                <a:latin typeface="TimesNewRomanPSMT+1"/>
              </a:rPr>
              <a:t>ă </a:t>
            </a:r>
            <a:r>
              <a:rPr lang="ro-RO" sz="2000" dirty="0">
                <a:latin typeface="TimesNewRomanPSMT"/>
              </a:rPr>
              <a:t>de bi</a:t>
            </a:r>
            <a:r>
              <a:rPr lang="ro-RO" sz="2000" dirty="0">
                <a:latin typeface="TimesNewRomanPSMT+1"/>
              </a:rPr>
              <a:t>ţ</a:t>
            </a:r>
            <a:r>
              <a:rPr lang="ro-RO" sz="2000" dirty="0">
                <a:latin typeface="TimesNewRomanPSMT"/>
              </a:rPr>
              <a:t>i recep</a:t>
            </a:r>
            <a:r>
              <a:rPr lang="ro-RO" sz="2000" dirty="0">
                <a:latin typeface="TimesNewRomanPSMT+1"/>
              </a:rPr>
              <a:t>ţ</a:t>
            </a:r>
            <a:r>
              <a:rPr lang="ro-RO" sz="2000" dirty="0">
                <a:latin typeface="TimesNewRomanPSMT"/>
              </a:rPr>
              <a:t>iona</a:t>
            </a:r>
            <a:r>
              <a:rPr lang="ro-RO" sz="2000" dirty="0">
                <a:latin typeface="TimesNewRomanPSMT+1"/>
              </a:rPr>
              <a:t>ţ</a:t>
            </a:r>
            <a:r>
              <a:rPr lang="ro-RO" sz="2000" dirty="0">
                <a:latin typeface="TimesNewRomanPSMT"/>
              </a:rPr>
              <a:t>i din secven</a:t>
            </a:r>
            <a:r>
              <a:rPr lang="ro-RO" sz="2000" dirty="0">
                <a:latin typeface="TimesNewRomanPSMT+1"/>
              </a:rPr>
              <a:t>ţ</a:t>
            </a:r>
            <a:r>
              <a:rPr lang="ro-RO" sz="2000" dirty="0">
                <a:latin typeface="TimesNewRomanPSMT"/>
              </a:rPr>
              <a:t>a recep</a:t>
            </a:r>
            <a:r>
              <a:rPr lang="ro-RO" sz="2000" dirty="0">
                <a:latin typeface="TimesNewRomanPSMT+1"/>
              </a:rPr>
              <a:t>ţ</a:t>
            </a:r>
            <a:r>
              <a:rPr lang="ro-RO" sz="2000" dirty="0">
                <a:latin typeface="TimesNewRomanPSMT"/>
              </a:rPr>
              <a:t>ionat</a:t>
            </a:r>
            <a:r>
              <a:rPr lang="ro-RO" sz="2000" dirty="0">
                <a:latin typeface="TimesNewRomanPSMT+1"/>
              </a:rPr>
              <a:t>ă</a:t>
            </a:r>
            <a:r>
              <a:rPr lang="ro-RO" sz="2000" dirty="0">
                <a:latin typeface="TimesNewRomanPSMT"/>
              </a:rPr>
              <a:t> (corespunz</a:t>
            </a:r>
            <a:r>
              <a:rPr lang="ro-RO" sz="2000" dirty="0">
                <a:latin typeface="TimesNewRomanPSMT+1"/>
              </a:rPr>
              <a:t>ă</a:t>
            </a:r>
            <a:r>
              <a:rPr lang="ro-RO" sz="2000" dirty="0">
                <a:latin typeface="TimesNewRomanPSMT"/>
              </a:rPr>
              <a:t>toare unui tact sau pas de pe trellis) </a:t>
            </a:r>
            <a:r>
              <a:rPr lang="ro-RO" sz="2000" dirty="0">
                <a:latin typeface="TimesNewRomanPSMT+1"/>
              </a:rPr>
              <a:t>ş</a:t>
            </a:r>
            <a:r>
              <a:rPr lang="ro-RO" sz="2000" dirty="0">
                <a:latin typeface="TimesNewRomanPSMT"/>
              </a:rPr>
              <a:t>i eliminând secven</a:t>
            </a:r>
            <a:r>
              <a:rPr lang="ro-RO" sz="2000" dirty="0">
                <a:latin typeface="TimesNewRomanPSMT+1"/>
              </a:rPr>
              <a:t>ţ</a:t>
            </a:r>
            <a:r>
              <a:rPr lang="ro-RO" sz="2000" dirty="0">
                <a:latin typeface="TimesNewRomanPSMT"/>
              </a:rPr>
              <a:t>ele emisibile, cu pondere mai mare, între dou</a:t>
            </a:r>
            <a:r>
              <a:rPr lang="ro-RO" sz="2000" dirty="0">
                <a:latin typeface="TimesNewRomanPSMT+1"/>
              </a:rPr>
              <a:t>ă </a:t>
            </a:r>
            <a:r>
              <a:rPr lang="ro-RO" sz="2000" dirty="0">
                <a:latin typeface="TimesNewRomanPSMT"/>
              </a:rPr>
              <a:t>corespunz</a:t>
            </a:r>
            <a:r>
              <a:rPr lang="ro-RO" sz="2000" dirty="0">
                <a:latin typeface="TimesNewRomanPSMT+1"/>
              </a:rPr>
              <a:t>ă</a:t>
            </a:r>
            <a:r>
              <a:rPr lang="ro-RO" sz="2000" dirty="0">
                <a:latin typeface="TimesNewRomanPSMT"/>
              </a:rPr>
              <a:t>toare la dou</a:t>
            </a:r>
            <a:r>
              <a:rPr lang="ro-RO" sz="2000" dirty="0">
                <a:latin typeface="TimesNewRomanPSMT+1"/>
              </a:rPr>
              <a:t>ă </a:t>
            </a:r>
            <a:r>
              <a:rPr lang="ro-RO" sz="2000" dirty="0">
                <a:latin typeface="TimesNewRomanPSMT"/>
              </a:rPr>
              <a:t>drumuri de pe trellis ce se intersecteaz</a:t>
            </a:r>
            <a:r>
              <a:rPr lang="ro-RO" sz="2000" dirty="0">
                <a:latin typeface="TimesNewRomanPSMT+1"/>
              </a:rPr>
              <a:t>ă</a:t>
            </a:r>
            <a:r>
              <a:rPr lang="ro-RO" sz="2000" dirty="0">
                <a:latin typeface="TimesNewRomanPSMT"/>
              </a:rPr>
              <a:t>.</a:t>
            </a:r>
            <a:endParaRPr lang="ro-RO" sz="2000" dirty="0"/>
          </a:p>
        </p:txBody>
      </p:sp>
    </p:spTree>
    <p:extLst>
      <p:ext uri="{BB962C8B-B14F-4D97-AF65-F5344CB8AC3E}">
        <p14:creationId xmlns:p14="http://schemas.microsoft.com/office/powerpoint/2010/main" val="3856267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38</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665663" y="701988"/>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200" b="1" dirty="0">
                <a:solidFill>
                  <a:srgbClr val="0070C0"/>
                </a:solidFill>
                <a:latin typeface="Arial" pitchFamily="34" charset="0"/>
                <a:cs typeface="Arial" pitchFamily="34" charset="0"/>
              </a:rPr>
              <a:t>8. Decodarea codurilor convolutionale </a:t>
            </a:r>
            <a:br>
              <a:rPr lang="it-IT" sz="2200" b="1" dirty="0">
                <a:solidFill>
                  <a:srgbClr val="0070C0"/>
                </a:solidFill>
                <a:latin typeface="Arial" pitchFamily="34" charset="0"/>
                <a:cs typeface="Arial" pitchFamily="34" charset="0"/>
              </a:rPr>
            </a:br>
            <a:r>
              <a:rPr lang="it-IT" sz="2200" b="1" dirty="0">
                <a:solidFill>
                  <a:srgbClr val="0070C0"/>
                </a:solidFill>
                <a:latin typeface="Arial" pitchFamily="34" charset="0"/>
                <a:cs typeface="Arial" pitchFamily="34" charset="0"/>
              </a:rPr>
              <a:t>Algoritmul Viterbi</a:t>
            </a:r>
            <a:endParaRPr lang="pt-BR" sz="2200" b="1" dirty="0">
              <a:solidFill>
                <a:srgbClr val="0070C0"/>
              </a:solidFill>
              <a:latin typeface="Arial" pitchFamily="34" charset="0"/>
              <a:cs typeface="Arial" pitchFamily="34" charset="0"/>
            </a:endParaRPr>
          </a:p>
        </p:txBody>
      </p:sp>
      <p:sp>
        <p:nvSpPr>
          <p:cNvPr id="10" name="TextBox 3"/>
          <p:cNvSpPr txBox="1">
            <a:spLocks noChangeArrowheads="1"/>
          </p:cNvSpPr>
          <p:nvPr/>
        </p:nvSpPr>
        <p:spPr bwMode="auto">
          <a:xfrm>
            <a:off x="767809" y="918963"/>
            <a:ext cx="753379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ro-RO" sz="2000" u="sng" dirty="0"/>
              <a:t>Exemplul </a:t>
            </a:r>
            <a:r>
              <a:rPr lang="ro-RO" sz="2000" dirty="0"/>
              <a:t> </a:t>
            </a:r>
            <a:r>
              <a:rPr lang="en-US" sz="2000" dirty="0" smtClean="0"/>
              <a:t>6</a:t>
            </a:r>
            <a:r>
              <a:rPr lang="ro-RO" sz="2000" dirty="0" smtClean="0"/>
              <a:t>.</a:t>
            </a:r>
            <a:endParaRPr lang="en-US" sz="2000" dirty="0" smtClean="0"/>
          </a:p>
          <a:p>
            <a:pPr algn="just" eaLnBrk="1" hangingPunct="1"/>
            <a:r>
              <a:rPr lang="ro-RO" sz="2000" dirty="0"/>
              <a:t>Aplicaţi algoritmul de decodare Viterbi secvenţei recepţionate: </a:t>
            </a:r>
          </a:p>
          <a:p>
            <a:pPr algn="just" eaLnBrk="1" hangingPunct="1"/>
            <a:r>
              <a:rPr lang="ro-RO" sz="2000" dirty="0"/>
              <a:t>		sr = 11 01 01 00 11 </a:t>
            </a:r>
            <a:r>
              <a:rPr lang="ro-RO" sz="2000" dirty="0" smtClean="0"/>
              <a:t>…</a:t>
            </a:r>
            <a:endParaRPr lang="en-US" sz="2000" dirty="0" smtClean="0"/>
          </a:p>
          <a:p>
            <a:pPr algn="just" eaLnBrk="1" hangingPunct="1"/>
            <a:endParaRPr lang="ro-RO" sz="2000" dirty="0"/>
          </a:p>
          <a:p>
            <a:pPr marL="342900" indent="-342900" algn="just" eaLnBrk="1" hangingPunct="1">
              <a:buClr>
                <a:srgbClr val="0070C0"/>
              </a:buClr>
              <a:buFont typeface="Wingdings" pitchFamily="2" charset="2"/>
              <a:buChar char="§"/>
            </a:pPr>
            <a:r>
              <a:rPr lang="ro-RO" sz="2000" dirty="0"/>
              <a:t>Codorul convoluţional este prezentat în figura 7. Diagrama trellis este reprezentată în figura 8.</a:t>
            </a:r>
          </a:p>
          <a:p>
            <a:pPr marL="342900" indent="-342900" algn="just" eaLnBrk="1" hangingPunct="1">
              <a:buClr>
                <a:srgbClr val="0070C0"/>
              </a:buClr>
              <a:buFont typeface="Wingdings" pitchFamily="2" charset="2"/>
              <a:buChar char="§"/>
            </a:pPr>
            <a:endParaRPr lang="ro-RO" sz="2000" dirty="0"/>
          </a:p>
          <a:p>
            <a:pPr marL="342900" indent="-342900" algn="just" eaLnBrk="1" hangingPunct="1">
              <a:buClr>
                <a:srgbClr val="0070C0"/>
              </a:buClr>
              <a:buFont typeface="Wingdings" pitchFamily="2" charset="2"/>
              <a:buChar char="§"/>
            </a:pPr>
            <a:r>
              <a:rPr lang="ro-RO" sz="2000" dirty="0" smtClean="0"/>
              <a:t>Primul </a:t>
            </a:r>
            <a:r>
              <a:rPr lang="ro-RO" sz="2000" dirty="0"/>
              <a:t>pas in aplicarea algoritmul de decodare Viterbi constă în calculul distanţei Hamming dintre secvenţa recepţionată şi secvenţele de ieşire la diferite momente de timp, utilizând diagrama trellis corespuzatoare</a:t>
            </a:r>
            <a:r>
              <a:rPr lang="ro-RO" sz="2000" dirty="0" smtClean="0"/>
              <a:t>.</a:t>
            </a:r>
            <a:endParaRPr lang="ro-RO" sz="20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410" y="4715063"/>
            <a:ext cx="542925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07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39</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665663" y="701988"/>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200" b="1" dirty="0">
                <a:solidFill>
                  <a:srgbClr val="0070C0"/>
                </a:solidFill>
                <a:latin typeface="Arial" pitchFamily="34" charset="0"/>
                <a:cs typeface="Arial" pitchFamily="34" charset="0"/>
              </a:rPr>
              <a:t>8. Decodarea codurilor convolutionale </a:t>
            </a:r>
            <a:br>
              <a:rPr lang="it-IT" sz="2200" b="1" dirty="0">
                <a:solidFill>
                  <a:srgbClr val="0070C0"/>
                </a:solidFill>
                <a:latin typeface="Arial" pitchFamily="34" charset="0"/>
                <a:cs typeface="Arial" pitchFamily="34" charset="0"/>
              </a:rPr>
            </a:br>
            <a:r>
              <a:rPr lang="it-IT" sz="2200" b="1" dirty="0">
                <a:solidFill>
                  <a:srgbClr val="0070C0"/>
                </a:solidFill>
                <a:latin typeface="Arial" pitchFamily="34" charset="0"/>
                <a:cs typeface="Arial" pitchFamily="34" charset="0"/>
              </a:rPr>
              <a:t>Algoritmul Viterbi</a:t>
            </a:r>
            <a:endParaRPr lang="pt-BR" sz="2200" b="1" dirty="0">
              <a:solidFill>
                <a:srgbClr val="0070C0"/>
              </a:solidFill>
              <a:latin typeface="Arial" pitchFamily="34" charset="0"/>
              <a:cs typeface="Arial" pitchFamily="34" charset="0"/>
            </a:endParaRPr>
          </a:p>
        </p:txBody>
      </p:sp>
      <p:sp>
        <p:nvSpPr>
          <p:cNvPr id="10" name="TextBox 3"/>
          <p:cNvSpPr txBox="1">
            <a:spLocks noChangeArrowheads="1"/>
          </p:cNvSpPr>
          <p:nvPr/>
        </p:nvSpPr>
        <p:spPr bwMode="auto">
          <a:xfrm>
            <a:off x="767809" y="918963"/>
            <a:ext cx="7533790" cy="49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ro-RO" sz="2000" u="sng" dirty="0"/>
              <a:t>Exemplul </a:t>
            </a:r>
            <a:r>
              <a:rPr lang="ro-RO" sz="2000" dirty="0"/>
              <a:t> </a:t>
            </a:r>
            <a:r>
              <a:rPr lang="en-US" sz="2000" dirty="0" smtClean="0"/>
              <a:t>6</a:t>
            </a:r>
            <a:r>
              <a:rPr lang="ro-RO" sz="2000" dirty="0" smtClean="0"/>
              <a:t>.</a:t>
            </a:r>
            <a:endParaRPr lang="en-US" sz="2000" dirty="0" smtClean="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0" y="1484783"/>
            <a:ext cx="7954754" cy="439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p:cNvSpPr txBox="1">
            <a:spLocks noChangeArrowheads="1"/>
          </p:cNvSpPr>
          <p:nvPr/>
        </p:nvSpPr>
        <p:spPr bwMode="auto">
          <a:xfrm>
            <a:off x="683568" y="5877272"/>
            <a:ext cx="730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dirty="0"/>
              <a:t>Figura  9. Calculul distanţelor Hamming</a:t>
            </a:r>
            <a:endParaRPr lang="en-GB" dirty="0"/>
          </a:p>
        </p:txBody>
      </p:sp>
    </p:spTree>
    <p:extLst>
      <p:ext uri="{BB962C8B-B14F-4D97-AF65-F5344CB8AC3E}">
        <p14:creationId xmlns:p14="http://schemas.microsoft.com/office/powerpoint/2010/main" val="2277658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4</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37671" y="476672"/>
            <a:ext cx="7578745" cy="63878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b="1" dirty="0" smtClean="0">
                <a:solidFill>
                  <a:srgbClr val="0070C0"/>
                </a:solidFill>
                <a:latin typeface="Arial" pitchFamily="34" charset="0"/>
                <a:cs typeface="Arial" pitchFamily="34" charset="0"/>
              </a:rPr>
              <a:t>1. Introducere</a:t>
            </a:r>
          </a:p>
          <a:p>
            <a:r>
              <a:rPr lang="pt-BR" sz="2100" b="1" dirty="0">
                <a:solidFill>
                  <a:srgbClr val="0070C0"/>
                </a:solidFill>
                <a:latin typeface="Arial" pitchFamily="34" charset="0"/>
                <a:cs typeface="Arial" pitchFamily="34" charset="0"/>
              </a:rPr>
              <a:t>Coduri arbore corectoare de </a:t>
            </a:r>
            <a:r>
              <a:rPr lang="pt-BR" sz="2100" b="1" dirty="0" smtClean="0">
                <a:solidFill>
                  <a:srgbClr val="0070C0"/>
                </a:solidFill>
                <a:latin typeface="Arial" pitchFamily="34" charset="0"/>
                <a:cs typeface="Arial" pitchFamily="34" charset="0"/>
              </a:rPr>
              <a:t>erori</a:t>
            </a:r>
            <a:endParaRPr lang="pt-BR" sz="2100" b="1" dirty="0">
              <a:solidFill>
                <a:srgbClr val="0070C0"/>
              </a:solidFill>
              <a:latin typeface="Arial" pitchFamily="34" charset="0"/>
              <a:cs typeface="Arial" pitchFamily="34" charset="0"/>
            </a:endParaRPr>
          </a:p>
        </p:txBody>
      </p:sp>
      <p:sp>
        <p:nvSpPr>
          <p:cNvPr id="9" name="Rectangle 2"/>
          <p:cNvSpPr>
            <a:spLocks noChangeArrowheads="1"/>
          </p:cNvSpPr>
          <p:nvPr/>
        </p:nvSpPr>
        <p:spPr bwMode="auto">
          <a:xfrm>
            <a:off x="737670" y="1484784"/>
            <a:ext cx="7578745"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spcBef>
                <a:spcPts val="0"/>
              </a:spcBef>
              <a:spcAft>
                <a:spcPts val="600"/>
              </a:spcAft>
              <a:buClr>
                <a:srgbClr val="0070C0"/>
              </a:buClr>
              <a:buFont typeface="Wingdings" pitchFamily="2" charset="2"/>
              <a:buChar char="Ø"/>
            </a:pPr>
            <a:r>
              <a:rPr lang="ro-RO" sz="2400" dirty="0"/>
              <a:t>1965 - P. Elias a introdus clasa de coduri convoluţionale, remarcabile prin siguranţa sporită pe care o asigură în transmiterea </a:t>
            </a:r>
            <a:r>
              <a:rPr lang="ro-RO" sz="2400" dirty="0" smtClean="0"/>
              <a:t>informaţiei</a:t>
            </a:r>
            <a:endParaRPr lang="en-US" sz="2400" dirty="0" smtClean="0"/>
          </a:p>
          <a:p>
            <a:pPr marL="342900" indent="-342900" algn="just" eaLnBrk="1" hangingPunct="1">
              <a:spcBef>
                <a:spcPts val="0"/>
              </a:spcBef>
              <a:spcAft>
                <a:spcPts val="600"/>
              </a:spcAft>
              <a:buClr>
                <a:srgbClr val="0070C0"/>
              </a:buClr>
              <a:buFont typeface="Wingdings" pitchFamily="2" charset="2"/>
              <a:buChar char="Ø"/>
            </a:pPr>
            <a:endParaRPr lang="en-US" sz="2400" dirty="0"/>
          </a:p>
          <a:p>
            <a:pPr marL="342900" indent="-342900" algn="just" eaLnBrk="1" hangingPunct="1">
              <a:spcBef>
                <a:spcPts val="0"/>
              </a:spcBef>
              <a:spcAft>
                <a:spcPts val="600"/>
              </a:spcAft>
              <a:buClr>
                <a:srgbClr val="0070C0"/>
              </a:buClr>
              <a:buFont typeface="Wingdings" pitchFamily="2" charset="2"/>
              <a:buChar char="Ø"/>
            </a:pPr>
            <a:endParaRPr lang="ro-RO" sz="2400" dirty="0"/>
          </a:p>
          <a:p>
            <a:pPr marL="342900" indent="-342900" algn="just" eaLnBrk="1" hangingPunct="1">
              <a:spcBef>
                <a:spcPts val="0"/>
              </a:spcBef>
              <a:spcAft>
                <a:spcPts val="600"/>
              </a:spcAft>
              <a:buClr>
                <a:srgbClr val="0070C0"/>
              </a:buClr>
              <a:buFont typeface="Wingdings" pitchFamily="2" charset="2"/>
              <a:buChar char="Ø"/>
            </a:pPr>
            <a:r>
              <a:rPr lang="ro-RO" sz="2400" dirty="0" smtClean="0"/>
              <a:t>Aplicaţiile </a:t>
            </a:r>
            <a:r>
              <a:rPr lang="ro-RO" sz="2400" dirty="0"/>
              <a:t>codurilor convoluţionale se regăsesc în comunicaţiile de viteză mică şi medie în raport cu banda de transmisie. (ex. sistemele de transmisie vocală) </a:t>
            </a:r>
            <a:r>
              <a:rPr lang="ro-RO" sz="2400" dirty="0" smtClean="0"/>
              <a:t>.</a:t>
            </a:r>
            <a:endParaRPr lang="ro-RO" sz="2400" dirty="0"/>
          </a:p>
        </p:txBody>
      </p:sp>
    </p:spTree>
    <p:extLst>
      <p:ext uri="{BB962C8B-B14F-4D97-AF65-F5344CB8AC3E}">
        <p14:creationId xmlns:p14="http://schemas.microsoft.com/office/powerpoint/2010/main" val="265865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40</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665663" y="701988"/>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200" b="1" dirty="0">
                <a:solidFill>
                  <a:srgbClr val="0070C0"/>
                </a:solidFill>
                <a:latin typeface="Arial" pitchFamily="34" charset="0"/>
                <a:cs typeface="Arial" pitchFamily="34" charset="0"/>
              </a:rPr>
              <a:t>8. Decodarea codurilor convolutionale </a:t>
            </a:r>
            <a:br>
              <a:rPr lang="it-IT" sz="2200" b="1" dirty="0">
                <a:solidFill>
                  <a:srgbClr val="0070C0"/>
                </a:solidFill>
                <a:latin typeface="Arial" pitchFamily="34" charset="0"/>
                <a:cs typeface="Arial" pitchFamily="34" charset="0"/>
              </a:rPr>
            </a:br>
            <a:r>
              <a:rPr lang="it-IT" sz="2200" b="1" dirty="0">
                <a:solidFill>
                  <a:srgbClr val="0070C0"/>
                </a:solidFill>
                <a:latin typeface="Arial" pitchFamily="34" charset="0"/>
                <a:cs typeface="Arial" pitchFamily="34" charset="0"/>
              </a:rPr>
              <a:t>Algoritmul Viterbi</a:t>
            </a:r>
            <a:endParaRPr lang="pt-BR" sz="2200" b="1" dirty="0">
              <a:solidFill>
                <a:srgbClr val="0070C0"/>
              </a:solidFill>
              <a:latin typeface="Arial" pitchFamily="34" charset="0"/>
              <a:cs typeface="Arial" pitchFamily="34" charset="0"/>
            </a:endParaRPr>
          </a:p>
        </p:txBody>
      </p:sp>
      <p:sp>
        <p:nvSpPr>
          <p:cNvPr id="10" name="TextBox 3"/>
          <p:cNvSpPr txBox="1">
            <a:spLocks noChangeArrowheads="1"/>
          </p:cNvSpPr>
          <p:nvPr/>
        </p:nvSpPr>
        <p:spPr bwMode="auto">
          <a:xfrm>
            <a:off x="767809" y="918963"/>
            <a:ext cx="753379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ro-RO" sz="2000" u="sng" dirty="0"/>
              <a:t>Exemplul </a:t>
            </a:r>
            <a:r>
              <a:rPr lang="ro-RO" sz="2000" dirty="0"/>
              <a:t> </a:t>
            </a:r>
            <a:r>
              <a:rPr lang="en-US" sz="2000" dirty="0" smtClean="0"/>
              <a:t>6</a:t>
            </a:r>
            <a:r>
              <a:rPr lang="ro-RO" sz="2000" dirty="0" smtClean="0"/>
              <a:t>.</a:t>
            </a:r>
            <a:endParaRPr lang="en-US" sz="2000" dirty="0" smtClean="0"/>
          </a:p>
          <a:p>
            <a:pPr marL="342900" indent="-342900" algn="just" eaLnBrk="1" hangingPunct="1">
              <a:buClr>
                <a:srgbClr val="0070C0"/>
              </a:buClr>
              <a:buFont typeface="Wingdings" pitchFamily="2" charset="2"/>
              <a:buChar char="§"/>
            </a:pPr>
            <a:r>
              <a:rPr lang="ro-RO" sz="2000" dirty="0" smtClean="0"/>
              <a:t>Se </a:t>
            </a:r>
            <a:r>
              <a:rPr lang="ro-RO" sz="2000" dirty="0"/>
              <a:t>observă că acum există drumuri (ramuri) ce converg la acelaşi punct (celulă), ca atare câte unul din două va fi eliminat</a:t>
            </a:r>
            <a:r>
              <a:rPr lang="ro-RO" sz="2000" dirty="0" smtClean="0"/>
              <a:t>.</a:t>
            </a:r>
            <a:endParaRPr lang="en-US" sz="2000" dirty="0" smtClean="0"/>
          </a:p>
          <a:p>
            <a:pPr marL="342900" indent="-342900" algn="just" eaLnBrk="1" hangingPunct="1">
              <a:buClr>
                <a:srgbClr val="0070C0"/>
              </a:buClr>
              <a:buFont typeface="Wingdings" pitchFamily="2" charset="2"/>
              <a:buChar char="§"/>
            </a:pPr>
            <a:endParaRPr lang="ro-RO" sz="2000" dirty="0"/>
          </a:p>
          <a:p>
            <a:pPr marL="342900" indent="-342900" algn="just" eaLnBrk="1" hangingPunct="1">
              <a:buClr>
                <a:srgbClr val="0070C0"/>
              </a:buClr>
              <a:buFont typeface="Wingdings" pitchFamily="2" charset="2"/>
              <a:buChar char="§"/>
            </a:pPr>
            <a:r>
              <a:rPr lang="ro-RO" sz="2000" dirty="0" smtClean="0"/>
              <a:t>Va </a:t>
            </a:r>
            <a:r>
              <a:rPr lang="ro-RO" sz="2000" dirty="0"/>
              <a:t>fi eliminat drumul cu pondere mai mare</a:t>
            </a:r>
            <a:r>
              <a:rPr lang="ro-RO" sz="2000" dirty="0" smtClean="0"/>
              <a:t>.</a:t>
            </a:r>
            <a:endParaRPr lang="en-US" sz="2000" dirty="0" smtClean="0"/>
          </a:p>
          <a:p>
            <a:pPr marL="342900" indent="-342900" algn="just" eaLnBrk="1" hangingPunct="1">
              <a:buClr>
                <a:srgbClr val="0070C0"/>
              </a:buClr>
              <a:buFont typeface="Wingdings" pitchFamily="2" charset="2"/>
              <a:buChar char="§"/>
            </a:pPr>
            <a:endParaRPr lang="ro-RO" sz="2000" dirty="0"/>
          </a:p>
          <a:p>
            <a:pPr marL="342900" indent="-342900" algn="just" eaLnBrk="1" hangingPunct="1">
              <a:buClr>
                <a:srgbClr val="0070C0"/>
              </a:buClr>
              <a:buFont typeface="Wingdings" pitchFamily="2" charset="2"/>
              <a:buChar char="§"/>
            </a:pPr>
            <a:r>
              <a:rPr lang="ro-RO" sz="2000" dirty="0" smtClean="0"/>
              <a:t>Eliminarea </a:t>
            </a:r>
            <a:r>
              <a:rPr lang="ro-RO" sz="2000" dirty="0"/>
              <a:t>ambelor ramuri ce pleacă dintr-un punct din trellis (celulă, stare), conduce automat la eliminarea ramurilor ce ajung în respectivul punct. </a:t>
            </a:r>
            <a:endParaRPr lang="en-US" sz="2000" dirty="0" smtClean="0"/>
          </a:p>
          <a:p>
            <a:pPr marL="342900" indent="-342900" algn="just" eaLnBrk="1" hangingPunct="1">
              <a:buClr>
                <a:srgbClr val="0070C0"/>
              </a:buClr>
              <a:buFont typeface="Wingdings" pitchFamily="2" charset="2"/>
              <a:buChar char="§"/>
            </a:pPr>
            <a:endParaRPr lang="ro-RO" sz="2000" dirty="0"/>
          </a:p>
          <a:p>
            <a:pPr marL="342900" indent="-342900" algn="just" eaLnBrk="1" hangingPunct="1">
              <a:buClr>
                <a:srgbClr val="0070C0"/>
              </a:buClr>
              <a:buFont typeface="Wingdings" pitchFamily="2" charset="2"/>
              <a:buChar char="§"/>
            </a:pPr>
            <a:r>
              <a:rPr lang="ro-RO" sz="2000" dirty="0" smtClean="0"/>
              <a:t>În </a:t>
            </a:r>
            <a:r>
              <a:rPr lang="ro-RO" sz="2000" dirty="0"/>
              <a:t>acest fel, pe vreme ce se recepţionează noi grupe de biţi şi se înaintează în trellis, drumurile ce pleacă de la punctul iniţial se împuţinează până rămâne unul singur, numit supravieţuitorul.</a:t>
            </a:r>
            <a:endParaRPr lang="en-US" sz="2000" dirty="0" smtClean="0"/>
          </a:p>
        </p:txBody>
      </p:sp>
    </p:spTree>
    <p:extLst>
      <p:ext uri="{BB962C8B-B14F-4D97-AF65-F5344CB8AC3E}">
        <p14:creationId xmlns:p14="http://schemas.microsoft.com/office/powerpoint/2010/main" val="1769301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41</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665663" y="701988"/>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200" b="1" dirty="0">
                <a:solidFill>
                  <a:srgbClr val="0070C0"/>
                </a:solidFill>
                <a:latin typeface="Arial" pitchFamily="34" charset="0"/>
                <a:cs typeface="Arial" pitchFamily="34" charset="0"/>
              </a:rPr>
              <a:t>8. Decodarea codurilor convolutionale </a:t>
            </a:r>
            <a:br>
              <a:rPr lang="it-IT" sz="2200" b="1" dirty="0">
                <a:solidFill>
                  <a:srgbClr val="0070C0"/>
                </a:solidFill>
                <a:latin typeface="Arial" pitchFamily="34" charset="0"/>
                <a:cs typeface="Arial" pitchFamily="34" charset="0"/>
              </a:rPr>
            </a:br>
            <a:r>
              <a:rPr lang="it-IT" sz="2200" b="1" dirty="0">
                <a:solidFill>
                  <a:srgbClr val="0070C0"/>
                </a:solidFill>
                <a:latin typeface="Arial" pitchFamily="34" charset="0"/>
                <a:cs typeface="Arial" pitchFamily="34" charset="0"/>
              </a:rPr>
              <a:t>Algoritmul Viterbi</a:t>
            </a:r>
            <a:endParaRPr lang="pt-BR" sz="2200" b="1" dirty="0">
              <a:solidFill>
                <a:srgbClr val="0070C0"/>
              </a:solidFill>
              <a:latin typeface="Arial" pitchFamily="34" charset="0"/>
              <a:cs typeface="Arial" pitchFamily="34" charset="0"/>
            </a:endParaRPr>
          </a:p>
        </p:txBody>
      </p:sp>
      <p:sp>
        <p:nvSpPr>
          <p:cNvPr id="10" name="TextBox 3"/>
          <p:cNvSpPr txBox="1">
            <a:spLocks noChangeArrowheads="1"/>
          </p:cNvSpPr>
          <p:nvPr/>
        </p:nvSpPr>
        <p:spPr bwMode="auto">
          <a:xfrm>
            <a:off x="767809" y="918963"/>
            <a:ext cx="7533790" cy="49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ro-RO" sz="2000" u="sng" dirty="0"/>
              <a:t>Exemplul </a:t>
            </a:r>
            <a:r>
              <a:rPr lang="ro-RO" sz="2000" dirty="0"/>
              <a:t> </a:t>
            </a:r>
            <a:r>
              <a:rPr lang="en-US" sz="2000" dirty="0" smtClean="0"/>
              <a:t>6</a:t>
            </a:r>
            <a:r>
              <a:rPr lang="ro-RO" sz="2000" dirty="0" smtClean="0"/>
              <a:t>.</a:t>
            </a:r>
            <a:endParaRPr lang="en-US" sz="2000" dirty="0" smtClean="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772816"/>
            <a:ext cx="8650287"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p:cNvSpPr txBox="1">
            <a:spLocks noChangeArrowheads="1"/>
          </p:cNvSpPr>
          <p:nvPr/>
        </p:nvSpPr>
        <p:spPr bwMode="auto">
          <a:xfrm>
            <a:off x="500063" y="5068466"/>
            <a:ext cx="8072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a:t>Figura  10. Eliminarea ramurilor care converg către aceiaşi stare</a:t>
            </a:r>
            <a:endParaRPr lang="en-GB"/>
          </a:p>
        </p:txBody>
      </p:sp>
    </p:spTree>
    <p:extLst>
      <p:ext uri="{BB962C8B-B14F-4D97-AF65-F5344CB8AC3E}">
        <p14:creationId xmlns:p14="http://schemas.microsoft.com/office/powerpoint/2010/main" val="1331652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42</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665663" y="701988"/>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200" b="1" dirty="0">
                <a:solidFill>
                  <a:srgbClr val="0070C0"/>
                </a:solidFill>
                <a:latin typeface="Arial" pitchFamily="34" charset="0"/>
                <a:cs typeface="Arial" pitchFamily="34" charset="0"/>
              </a:rPr>
              <a:t>8. Decodarea codurilor convolutionale </a:t>
            </a:r>
            <a:br>
              <a:rPr lang="it-IT" sz="2200" b="1" dirty="0">
                <a:solidFill>
                  <a:srgbClr val="0070C0"/>
                </a:solidFill>
                <a:latin typeface="Arial" pitchFamily="34" charset="0"/>
                <a:cs typeface="Arial" pitchFamily="34" charset="0"/>
              </a:rPr>
            </a:br>
            <a:r>
              <a:rPr lang="it-IT" sz="2200" b="1" dirty="0">
                <a:solidFill>
                  <a:srgbClr val="0070C0"/>
                </a:solidFill>
                <a:latin typeface="Arial" pitchFamily="34" charset="0"/>
                <a:cs typeface="Arial" pitchFamily="34" charset="0"/>
              </a:rPr>
              <a:t>Algoritmul Viterbi</a:t>
            </a:r>
            <a:endParaRPr lang="pt-BR" sz="2200" b="1" dirty="0">
              <a:solidFill>
                <a:srgbClr val="0070C0"/>
              </a:solidFill>
              <a:latin typeface="Arial" pitchFamily="34" charset="0"/>
              <a:cs typeface="Arial" pitchFamily="34" charset="0"/>
            </a:endParaRPr>
          </a:p>
        </p:txBody>
      </p:sp>
      <p:sp>
        <p:nvSpPr>
          <p:cNvPr id="10" name="TextBox 3"/>
          <p:cNvSpPr txBox="1">
            <a:spLocks noChangeArrowheads="1"/>
          </p:cNvSpPr>
          <p:nvPr/>
        </p:nvSpPr>
        <p:spPr bwMode="auto">
          <a:xfrm>
            <a:off x="767809" y="918963"/>
            <a:ext cx="7533790" cy="49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ro-RO" sz="2000" u="sng" dirty="0"/>
              <a:t>Exemplul </a:t>
            </a:r>
            <a:r>
              <a:rPr lang="ro-RO" sz="2000" dirty="0"/>
              <a:t> </a:t>
            </a:r>
            <a:r>
              <a:rPr lang="en-US" sz="2000" dirty="0" smtClean="0"/>
              <a:t>6</a:t>
            </a:r>
            <a:r>
              <a:rPr lang="ro-RO" sz="2000" dirty="0" smtClean="0"/>
              <a:t>.</a:t>
            </a:r>
            <a:endParaRPr lang="en-US" sz="2000" dirty="0" smtClean="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628800"/>
            <a:ext cx="7862888"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615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43</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665663" y="701988"/>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200" b="1" dirty="0">
                <a:solidFill>
                  <a:srgbClr val="0070C0"/>
                </a:solidFill>
                <a:latin typeface="Arial" pitchFamily="34" charset="0"/>
                <a:cs typeface="Arial" pitchFamily="34" charset="0"/>
              </a:rPr>
              <a:t>8. Decodarea codurilor convolutionale </a:t>
            </a:r>
            <a:br>
              <a:rPr lang="it-IT" sz="2200" b="1" dirty="0">
                <a:solidFill>
                  <a:srgbClr val="0070C0"/>
                </a:solidFill>
                <a:latin typeface="Arial" pitchFamily="34" charset="0"/>
                <a:cs typeface="Arial" pitchFamily="34" charset="0"/>
              </a:rPr>
            </a:br>
            <a:r>
              <a:rPr lang="it-IT" sz="2200" b="1" dirty="0">
                <a:solidFill>
                  <a:srgbClr val="0070C0"/>
                </a:solidFill>
                <a:latin typeface="Arial" pitchFamily="34" charset="0"/>
                <a:cs typeface="Arial" pitchFamily="34" charset="0"/>
              </a:rPr>
              <a:t>Algoritmul Viterbi</a:t>
            </a:r>
            <a:endParaRPr lang="pt-BR" sz="2200" b="1" dirty="0">
              <a:solidFill>
                <a:srgbClr val="0070C0"/>
              </a:solidFill>
              <a:latin typeface="Arial" pitchFamily="34" charset="0"/>
              <a:cs typeface="Arial" pitchFamily="34" charset="0"/>
            </a:endParaRPr>
          </a:p>
        </p:txBody>
      </p:sp>
      <p:sp>
        <p:nvSpPr>
          <p:cNvPr id="10" name="TextBox 3"/>
          <p:cNvSpPr txBox="1">
            <a:spLocks noChangeArrowheads="1"/>
          </p:cNvSpPr>
          <p:nvPr/>
        </p:nvSpPr>
        <p:spPr bwMode="auto">
          <a:xfrm>
            <a:off x="767809" y="918963"/>
            <a:ext cx="7533790" cy="49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ro-RO" sz="2000" u="sng" dirty="0"/>
              <a:t>Exemplul </a:t>
            </a:r>
            <a:r>
              <a:rPr lang="ro-RO" sz="2000" dirty="0"/>
              <a:t> </a:t>
            </a:r>
            <a:r>
              <a:rPr lang="en-US" sz="2000" dirty="0" smtClean="0"/>
              <a:t>6</a:t>
            </a:r>
            <a:r>
              <a:rPr lang="ro-RO" sz="2000" dirty="0" smtClean="0"/>
              <a:t>.</a:t>
            </a:r>
            <a:endParaRPr lang="en-US" sz="2000" dirty="0" smtClean="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938338"/>
            <a:ext cx="85756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824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44</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37671" y="413956"/>
            <a:ext cx="8136904" cy="43204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sz="2100" b="1" dirty="0" smtClean="0">
                <a:solidFill>
                  <a:srgbClr val="0070C0"/>
                </a:solidFill>
                <a:latin typeface="Arial" pitchFamily="34" charset="0"/>
                <a:cs typeface="Arial" pitchFamily="34" charset="0"/>
              </a:rPr>
              <a:t>Bibliografie</a:t>
            </a:r>
            <a:endParaRPr lang="vi-VN" sz="2100" b="1" dirty="0">
              <a:solidFill>
                <a:srgbClr val="0070C0"/>
              </a:solidFill>
              <a:latin typeface="Arial" pitchFamily="34" charset="0"/>
              <a:cs typeface="Arial" pitchFamily="34" charset="0"/>
            </a:endParaRPr>
          </a:p>
        </p:txBody>
      </p:sp>
      <p:sp>
        <p:nvSpPr>
          <p:cNvPr id="6" name="TextBox 5"/>
          <p:cNvSpPr txBox="1"/>
          <p:nvPr/>
        </p:nvSpPr>
        <p:spPr>
          <a:xfrm>
            <a:off x="737670" y="912966"/>
            <a:ext cx="7866778" cy="1200329"/>
          </a:xfrm>
          <a:prstGeom prst="rect">
            <a:avLst/>
          </a:prstGeom>
          <a:noFill/>
        </p:spPr>
        <p:txBody>
          <a:bodyPr wrap="square" rtlCol="0">
            <a:spAutoFit/>
          </a:bodyPr>
          <a:lstStyle/>
          <a:p>
            <a:pPr algn="just">
              <a:buClr>
                <a:srgbClr val="0070C0"/>
              </a:buClr>
            </a:pPr>
            <a:r>
              <a:rPr lang="en-US" sz="2400" u="sng" dirty="0" smtClean="0"/>
              <a:t>[1] </a:t>
            </a:r>
            <a:r>
              <a:rPr lang="ro-RO" sz="2400" dirty="0"/>
              <a:t>J.C. </a:t>
            </a:r>
            <a:r>
              <a:rPr lang="ro-RO" sz="2400" dirty="0" err="1"/>
              <a:t>Moreira</a:t>
            </a:r>
            <a:r>
              <a:rPr lang="ro-RO" sz="2400" dirty="0"/>
              <a:t>, P.G. Farrell</a:t>
            </a:r>
            <a:r>
              <a:rPr lang="en-US" sz="2400" dirty="0"/>
              <a:t>,</a:t>
            </a:r>
            <a:r>
              <a:rPr lang="ro-RO" sz="2400" dirty="0"/>
              <a:t> </a:t>
            </a:r>
            <a:r>
              <a:rPr lang="en-US" sz="2400" dirty="0"/>
              <a:t>“</a:t>
            </a:r>
            <a:r>
              <a:rPr lang="ro-RO" sz="2400" i="1" dirty="0"/>
              <a:t>Essentials Of </a:t>
            </a:r>
            <a:r>
              <a:rPr lang="ro-RO" sz="2400" i="1" dirty="0" err="1"/>
              <a:t>Error-control</a:t>
            </a:r>
            <a:r>
              <a:rPr lang="ro-RO" sz="2400" i="1" dirty="0"/>
              <a:t> </a:t>
            </a:r>
            <a:r>
              <a:rPr lang="ro-RO" sz="2400" i="1" dirty="0" err="1"/>
              <a:t>Coding</a:t>
            </a:r>
            <a:r>
              <a:rPr lang="en-US" sz="2400" dirty="0"/>
              <a:t>”</a:t>
            </a:r>
            <a:r>
              <a:rPr lang="ro-RO" sz="2400" dirty="0"/>
              <a:t>, </a:t>
            </a:r>
            <a:r>
              <a:rPr lang="en-US" sz="2400" dirty="0"/>
              <a:t>Ed. </a:t>
            </a:r>
            <a:r>
              <a:rPr lang="ro-RO" sz="2400" dirty="0"/>
              <a:t>John </a:t>
            </a:r>
            <a:r>
              <a:rPr lang="ro-RO" sz="2400" dirty="0" err="1"/>
              <a:t>Wiley</a:t>
            </a:r>
            <a:r>
              <a:rPr lang="ro-RO" sz="2400" dirty="0"/>
              <a:t> &amp; </a:t>
            </a:r>
            <a:r>
              <a:rPr lang="ro-RO" sz="2400" dirty="0" err="1"/>
              <a:t>Sons</a:t>
            </a:r>
            <a:r>
              <a:rPr lang="ro-RO" sz="2400" dirty="0"/>
              <a:t> Ltd.</a:t>
            </a:r>
            <a:r>
              <a:rPr lang="en-US" sz="2400" dirty="0"/>
              <a:t>,</a:t>
            </a:r>
            <a:r>
              <a:rPr lang="ro-RO" sz="2400" dirty="0"/>
              <a:t> 2006</a:t>
            </a:r>
            <a:r>
              <a:rPr lang="en-US" sz="2400" dirty="0" smtClean="0"/>
              <a:t>.</a:t>
            </a:r>
            <a:endParaRPr lang="en-US" sz="2400" u="sng" dirty="0"/>
          </a:p>
          <a:p>
            <a:pPr algn="just">
              <a:buClr>
                <a:srgbClr val="0070C0"/>
              </a:buClr>
            </a:pPr>
            <a:r>
              <a:rPr lang="en-US" sz="2400" u="sng" dirty="0" smtClean="0"/>
              <a:t>[2] h</a:t>
            </a:r>
            <a:r>
              <a:rPr lang="ro-RO" sz="2400" u="sng" dirty="0" err="1" smtClean="0"/>
              <a:t>ttp</a:t>
            </a:r>
            <a:r>
              <a:rPr lang="ro-RO" sz="2400" u="sng" dirty="0"/>
              <a:t>://www.galaxyng.com/adrian_atanasiu/coduri.htm</a:t>
            </a:r>
          </a:p>
        </p:txBody>
      </p:sp>
    </p:spTree>
    <p:extLst>
      <p:ext uri="{BB962C8B-B14F-4D97-AF65-F5344CB8AC3E}">
        <p14:creationId xmlns:p14="http://schemas.microsoft.com/office/powerpoint/2010/main" val="2903741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5</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37671" y="476672"/>
            <a:ext cx="7578745" cy="63878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b="1" dirty="0" smtClean="0">
                <a:solidFill>
                  <a:srgbClr val="0070C0"/>
                </a:solidFill>
                <a:latin typeface="Arial" pitchFamily="34" charset="0"/>
                <a:cs typeface="Arial" pitchFamily="34" charset="0"/>
              </a:rPr>
              <a:t>1. Introducere</a:t>
            </a:r>
          </a:p>
          <a:p>
            <a:r>
              <a:rPr lang="pt-BR" sz="2100" b="1" dirty="0">
                <a:solidFill>
                  <a:srgbClr val="0070C0"/>
                </a:solidFill>
                <a:latin typeface="Arial" pitchFamily="34" charset="0"/>
                <a:cs typeface="Arial" pitchFamily="34" charset="0"/>
              </a:rPr>
              <a:t>Coduri arbore corectoare de </a:t>
            </a:r>
            <a:r>
              <a:rPr lang="pt-BR" sz="2100" b="1" dirty="0" smtClean="0">
                <a:solidFill>
                  <a:srgbClr val="0070C0"/>
                </a:solidFill>
                <a:latin typeface="Arial" pitchFamily="34" charset="0"/>
                <a:cs typeface="Arial" pitchFamily="34" charset="0"/>
              </a:rPr>
              <a:t>erori</a:t>
            </a:r>
            <a:endParaRPr lang="pt-BR" sz="2100" b="1" dirty="0">
              <a:solidFill>
                <a:srgbClr val="0070C0"/>
              </a:solidFill>
              <a:latin typeface="Arial" pitchFamily="34" charset="0"/>
              <a:cs typeface="Arial" pitchFamily="34" charset="0"/>
            </a:endParaRPr>
          </a:p>
        </p:txBody>
      </p:sp>
      <p:sp>
        <p:nvSpPr>
          <p:cNvPr id="9" name="Rectangle 2"/>
          <p:cNvSpPr>
            <a:spLocks noChangeArrowheads="1"/>
          </p:cNvSpPr>
          <p:nvPr/>
        </p:nvSpPr>
        <p:spPr bwMode="auto">
          <a:xfrm>
            <a:off x="737671" y="1500748"/>
            <a:ext cx="7578745"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spcBef>
                <a:spcPts val="0"/>
              </a:spcBef>
              <a:spcAft>
                <a:spcPts val="600"/>
              </a:spcAft>
              <a:buClr>
                <a:srgbClr val="0070C0"/>
              </a:buClr>
              <a:buFont typeface="Wingdings" pitchFamily="2" charset="2"/>
              <a:buChar char="Ø"/>
            </a:pPr>
            <a:r>
              <a:rPr lang="ro-RO" sz="2400" dirty="0" smtClean="0"/>
              <a:t>Dezavantajul</a:t>
            </a:r>
            <a:r>
              <a:rPr lang="en-US" sz="2400" dirty="0" smtClean="0"/>
              <a:t> </a:t>
            </a:r>
            <a:r>
              <a:rPr lang="ro-RO" sz="2400" dirty="0" smtClean="0"/>
              <a:t>codurilor </a:t>
            </a:r>
            <a:r>
              <a:rPr lang="ro-RO" sz="2400" dirty="0"/>
              <a:t>convoluţionale  este dat de numărul mare de operaţii efectuate pentru fiecare bit decodat.</a:t>
            </a:r>
          </a:p>
          <a:p>
            <a:pPr marL="342900" indent="-342900" algn="just" eaLnBrk="1" hangingPunct="1">
              <a:spcBef>
                <a:spcPts val="0"/>
              </a:spcBef>
              <a:spcAft>
                <a:spcPts val="600"/>
              </a:spcAft>
              <a:buClr>
                <a:srgbClr val="0070C0"/>
              </a:buClr>
              <a:buFont typeface="Wingdings" pitchFamily="2" charset="2"/>
              <a:buChar char="Ø"/>
            </a:pPr>
            <a:r>
              <a:rPr lang="ro-RO" sz="2400" dirty="0" smtClean="0"/>
              <a:t>Un</a:t>
            </a:r>
            <a:r>
              <a:rPr lang="en-US" sz="2400" dirty="0" smtClean="0"/>
              <a:t> </a:t>
            </a:r>
            <a:r>
              <a:rPr lang="ro-RO" sz="2400" dirty="0" smtClean="0"/>
              <a:t>codor </a:t>
            </a:r>
            <a:r>
              <a:rPr lang="ro-RO" sz="2400" dirty="0"/>
              <a:t>convoluţional binar este implementat ca un filtru digital cu sau fără reacţie, cu celule de memorie şi sumatoare modulo-2.</a:t>
            </a:r>
          </a:p>
          <a:p>
            <a:pPr marL="342900" indent="-342900" algn="just" eaLnBrk="1" hangingPunct="1">
              <a:spcBef>
                <a:spcPts val="0"/>
              </a:spcBef>
              <a:spcAft>
                <a:spcPts val="600"/>
              </a:spcAft>
              <a:buClr>
                <a:srgbClr val="0070C0"/>
              </a:buClr>
              <a:buFont typeface="Wingdings" pitchFamily="2" charset="2"/>
              <a:buChar char="Ø"/>
            </a:pPr>
            <a:r>
              <a:rPr lang="ro-RO" sz="2400" dirty="0" smtClean="0"/>
              <a:t>Codurile</a:t>
            </a:r>
            <a:r>
              <a:rPr lang="en-US" sz="2400" dirty="0" smtClean="0"/>
              <a:t> </a:t>
            </a:r>
            <a:r>
              <a:rPr lang="ro-RO" sz="2400" dirty="0" smtClean="0"/>
              <a:t>convoluţionale </a:t>
            </a:r>
            <a:r>
              <a:rPr lang="ro-RO" sz="2400" dirty="0"/>
              <a:t>pot fi implementate în variantă sistematică sau nesistematică</a:t>
            </a:r>
          </a:p>
          <a:p>
            <a:pPr marL="342900" indent="-342900" algn="just" eaLnBrk="1" hangingPunct="1">
              <a:spcBef>
                <a:spcPts val="0"/>
              </a:spcBef>
              <a:spcAft>
                <a:spcPts val="600"/>
              </a:spcAft>
              <a:buClr>
                <a:srgbClr val="0070C0"/>
              </a:buClr>
              <a:buFont typeface="Wingdings" pitchFamily="2" charset="2"/>
              <a:buChar char="Ø"/>
            </a:pPr>
            <a:r>
              <a:rPr lang="ro-RO" sz="2400" dirty="0" smtClean="0"/>
              <a:t>Prin </a:t>
            </a:r>
            <a:r>
              <a:rPr lang="ro-RO" sz="2400" dirty="0"/>
              <a:t>sistematizare nu se obţin întotdeauna structuri recursive.</a:t>
            </a:r>
          </a:p>
        </p:txBody>
      </p:sp>
    </p:spTree>
    <p:extLst>
      <p:ext uri="{BB962C8B-B14F-4D97-AF65-F5344CB8AC3E}">
        <p14:creationId xmlns:p14="http://schemas.microsoft.com/office/powerpoint/2010/main" val="156311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6</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b="1" dirty="0">
                <a:solidFill>
                  <a:srgbClr val="0070C0"/>
                </a:solidFill>
                <a:latin typeface="Arial" pitchFamily="34" charset="0"/>
                <a:cs typeface="Arial" pitchFamily="34" charset="0"/>
              </a:rPr>
              <a:t>2. Circuite Liniare Secvenţiale</a:t>
            </a:r>
          </a:p>
        </p:txBody>
      </p:sp>
      <p:sp>
        <p:nvSpPr>
          <p:cNvPr id="9" name="Rectangle 2"/>
          <p:cNvSpPr>
            <a:spLocks noChangeArrowheads="1"/>
          </p:cNvSpPr>
          <p:nvPr/>
        </p:nvSpPr>
        <p:spPr bwMode="auto">
          <a:xfrm>
            <a:off x="737670" y="980728"/>
            <a:ext cx="7578745"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spcBef>
                <a:spcPts val="0"/>
              </a:spcBef>
              <a:spcAft>
                <a:spcPts val="600"/>
              </a:spcAft>
              <a:buClr>
                <a:srgbClr val="0070C0"/>
              </a:buClr>
              <a:buFont typeface="Wingdings" pitchFamily="2" charset="2"/>
              <a:buChar char="Ø"/>
            </a:pPr>
            <a:r>
              <a:rPr lang="ro-RO" sz="2200" dirty="0" smtClean="0"/>
              <a:t>Circuitele secvenţiale liniare fac parte din structura circuitelor de codare convoluţionale.</a:t>
            </a:r>
          </a:p>
          <a:p>
            <a:pPr marL="342900" indent="-342900" algn="just" eaLnBrk="1" hangingPunct="1">
              <a:spcBef>
                <a:spcPts val="0"/>
              </a:spcBef>
              <a:spcAft>
                <a:spcPts val="600"/>
              </a:spcAft>
              <a:buClr>
                <a:srgbClr val="0070C0"/>
              </a:buClr>
              <a:buFont typeface="Wingdings" pitchFamily="2" charset="2"/>
              <a:buChar char="Ø"/>
            </a:pPr>
            <a:r>
              <a:rPr lang="ro-RO" sz="2200" dirty="0" smtClean="0"/>
              <a:t>Sunt construite utilizând celule de memorie sau de întârziere, sumatoare modulo 2 şi multiplicatoare cu o constantă.</a:t>
            </a:r>
          </a:p>
          <a:p>
            <a:pPr marL="342900" indent="-342900" algn="just" eaLnBrk="1" hangingPunct="1">
              <a:spcBef>
                <a:spcPts val="0"/>
              </a:spcBef>
              <a:spcAft>
                <a:spcPts val="600"/>
              </a:spcAft>
              <a:buClr>
                <a:srgbClr val="0070C0"/>
              </a:buClr>
              <a:buFont typeface="Wingdings" pitchFamily="2" charset="2"/>
              <a:buChar char="Ø"/>
            </a:pPr>
            <a:r>
              <a:rPr lang="ro-RO" sz="2200" dirty="0" smtClean="0"/>
              <a:t>Acestea operează în câmpul Galois GF(q).</a:t>
            </a:r>
          </a:p>
          <a:p>
            <a:pPr marL="342900" indent="-342900" algn="just" eaLnBrk="1" hangingPunct="1">
              <a:spcBef>
                <a:spcPts val="0"/>
              </a:spcBef>
              <a:spcAft>
                <a:spcPts val="600"/>
              </a:spcAft>
              <a:buClr>
                <a:srgbClr val="0070C0"/>
              </a:buClr>
              <a:buFont typeface="Wingdings" pitchFamily="2" charset="2"/>
              <a:buChar char="Ø"/>
            </a:pPr>
            <a:r>
              <a:rPr lang="ro-RO" sz="2200" dirty="0" smtClean="0"/>
              <a:t>Sunt cunoscute sub denumirea de automate secvenţiale cu un număr finit de stări. </a:t>
            </a:r>
          </a:p>
          <a:p>
            <a:pPr marL="342900" indent="-342900" algn="just" eaLnBrk="1" hangingPunct="1">
              <a:spcBef>
                <a:spcPts val="0"/>
              </a:spcBef>
              <a:spcAft>
                <a:spcPts val="600"/>
              </a:spcAft>
              <a:buClr>
                <a:srgbClr val="0070C0"/>
              </a:buClr>
              <a:buFont typeface="Wingdings" pitchFamily="2" charset="2"/>
              <a:buChar char="Ø"/>
            </a:pPr>
            <a:r>
              <a:rPr lang="ro-RO" sz="2200" dirty="0" smtClean="0"/>
              <a:t>Numărul de celule de memorie defineşte nivelul de memorie a unui cod convoluţional Cconv(n, k, K) determinând deasemenea şi  capacitatea de corecţie a erorilor.</a:t>
            </a:r>
            <a:endParaRPr lang="ro-RO" sz="2200" dirty="0"/>
          </a:p>
        </p:txBody>
      </p:sp>
    </p:spTree>
    <p:extLst>
      <p:ext uri="{BB962C8B-B14F-4D97-AF65-F5344CB8AC3E}">
        <p14:creationId xmlns:p14="http://schemas.microsoft.com/office/powerpoint/2010/main" val="2005172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7</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b="1" dirty="0" smtClean="0">
                <a:solidFill>
                  <a:srgbClr val="0070C0"/>
                </a:solidFill>
                <a:latin typeface="Arial" pitchFamily="34" charset="0"/>
                <a:cs typeface="Arial" pitchFamily="34" charset="0"/>
              </a:rPr>
              <a:t>3. </a:t>
            </a:r>
            <a:r>
              <a:rPr lang="pt-BR" sz="2400" b="1" dirty="0">
                <a:solidFill>
                  <a:srgbClr val="0070C0"/>
                </a:solidFill>
                <a:latin typeface="Arial" pitchFamily="34" charset="0"/>
                <a:cs typeface="Arial" pitchFamily="34" charset="0"/>
              </a:rPr>
              <a:t>Structura codorului convoluţional</a:t>
            </a:r>
          </a:p>
        </p:txBody>
      </p:sp>
      <p:sp>
        <p:nvSpPr>
          <p:cNvPr id="9" name="Rectangle 2"/>
          <p:cNvSpPr>
            <a:spLocks noChangeArrowheads="1"/>
          </p:cNvSpPr>
          <p:nvPr/>
        </p:nvSpPr>
        <p:spPr bwMode="auto">
          <a:xfrm>
            <a:off x="737671" y="836712"/>
            <a:ext cx="7578745"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spcBef>
                <a:spcPts val="0"/>
              </a:spcBef>
              <a:spcAft>
                <a:spcPts val="600"/>
              </a:spcAft>
              <a:buClr>
                <a:srgbClr val="0070C0"/>
              </a:buClr>
              <a:buFont typeface="Wingdings" pitchFamily="2" charset="2"/>
              <a:buChar char="Ø"/>
            </a:pPr>
            <a:r>
              <a:rPr lang="vi-VN" sz="2200" dirty="0"/>
              <a:t>Parametrii  codorului convoluţional:</a:t>
            </a:r>
          </a:p>
          <a:p>
            <a:pPr marL="1257300" lvl="2" indent="-342900" algn="just">
              <a:spcBef>
                <a:spcPts val="0"/>
              </a:spcBef>
              <a:spcAft>
                <a:spcPts val="0"/>
              </a:spcAft>
              <a:buClr>
                <a:srgbClr val="0070C0"/>
              </a:buClr>
              <a:buFont typeface="Wingdings" pitchFamily="2" charset="2"/>
              <a:buChar char="§"/>
            </a:pPr>
            <a:r>
              <a:rPr lang="vi-VN" sz="2200" i="1" dirty="0" smtClean="0"/>
              <a:t>k</a:t>
            </a:r>
            <a:r>
              <a:rPr lang="vi-VN" sz="2200" dirty="0" smtClean="0"/>
              <a:t> </a:t>
            </a:r>
            <a:r>
              <a:rPr lang="vi-VN" sz="2200" dirty="0"/>
              <a:t>= numărul de simboluri de la intrare</a:t>
            </a:r>
          </a:p>
          <a:p>
            <a:pPr marL="1257300" lvl="2" indent="-342900" algn="just">
              <a:spcBef>
                <a:spcPts val="0"/>
              </a:spcBef>
              <a:spcAft>
                <a:spcPts val="0"/>
              </a:spcAft>
              <a:buClr>
                <a:srgbClr val="0070C0"/>
              </a:buClr>
              <a:buFont typeface="Wingdings" pitchFamily="2" charset="2"/>
              <a:buChar char="§"/>
            </a:pPr>
            <a:r>
              <a:rPr lang="vi-VN" sz="2200" i="1" dirty="0" smtClean="0"/>
              <a:t>n</a:t>
            </a:r>
            <a:r>
              <a:rPr lang="vi-VN" sz="2200" dirty="0" smtClean="0"/>
              <a:t> </a:t>
            </a:r>
            <a:r>
              <a:rPr lang="vi-VN" sz="2200" dirty="0"/>
              <a:t>= numărul de simboluri de la ieşire a cuvântului de cod </a:t>
            </a:r>
            <a:r>
              <a:rPr lang="vi-VN" sz="2200" i="1" dirty="0"/>
              <a:t>c</a:t>
            </a:r>
            <a:r>
              <a:rPr lang="vi-VN" sz="2200" i="1" baseline="-25000" dirty="0"/>
              <a:t>i</a:t>
            </a:r>
            <a:r>
              <a:rPr lang="vi-VN" sz="2200" dirty="0"/>
              <a:t>.</a:t>
            </a:r>
          </a:p>
          <a:p>
            <a:pPr marL="1257300" lvl="2" indent="-342900" algn="just">
              <a:spcBef>
                <a:spcPts val="0"/>
              </a:spcBef>
              <a:spcAft>
                <a:spcPts val="0"/>
              </a:spcAft>
              <a:buClr>
                <a:srgbClr val="0070C0"/>
              </a:buClr>
              <a:buFont typeface="Wingdings" pitchFamily="2" charset="2"/>
              <a:buChar char="§"/>
            </a:pPr>
            <a:r>
              <a:rPr lang="vi-VN" sz="2200" i="1" dirty="0" smtClean="0"/>
              <a:t>m</a:t>
            </a:r>
            <a:r>
              <a:rPr lang="vi-VN" sz="2200" dirty="0" smtClean="0"/>
              <a:t> </a:t>
            </a:r>
            <a:r>
              <a:rPr lang="vi-VN" sz="2200" dirty="0"/>
              <a:t>= numărul de biţi utilizaţi pentru exprimarea binară a simbolurilor.</a:t>
            </a:r>
          </a:p>
          <a:p>
            <a:pPr marL="1257300" lvl="2" indent="-342900" algn="just">
              <a:spcBef>
                <a:spcPts val="0"/>
              </a:spcBef>
              <a:spcAft>
                <a:spcPts val="0"/>
              </a:spcAft>
              <a:buClr>
                <a:srgbClr val="0070C0"/>
              </a:buClr>
              <a:buFont typeface="Wingdings" pitchFamily="2" charset="2"/>
              <a:buChar char="§"/>
            </a:pPr>
            <a:r>
              <a:rPr lang="vi-VN" sz="2200" i="1" dirty="0" smtClean="0"/>
              <a:t>R=k/n</a:t>
            </a:r>
            <a:r>
              <a:rPr lang="vi-VN" sz="2200" dirty="0" smtClean="0"/>
              <a:t> </a:t>
            </a:r>
            <a:r>
              <a:rPr lang="vi-VN" sz="2200" dirty="0"/>
              <a:t>– rata codului </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324884"/>
            <a:ext cx="50704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6410263" y="5172801"/>
            <a:ext cx="19061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o-RO" dirty="0"/>
              <a:t>Figura 1. Codor convoluţional; </a:t>
            </a:r>
            <a:r>
              <a:rPr lang="ro-RO" i="1" dirty="0"/>
              <a:t>R=2/3</a:t>
            </a:r>
            <a:endParaRPr lang="en-GB" dirty="0"/>
          </a:p>
        </p:txBody>
      </p:sp>
    </p:spTree>
    <p:extLst>
      <p:ext uri="{BB962C8B-B14F-4D97-AF65-F5344CB8AC3E}">
        <p14:creationId xmlns:p14="http://schemas.microsoft.com/office/powerpoint/2010/main" val="2716622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8</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b="1" dirty="0" smtClean="0">
                <a:solidFill>
                  <a:srgbClr val="0070C0"/>
                </a:solidFill>
                <a:latin typeface="Arial" pitchFamily="34" charset="0"/>
                <a:cs typeface="Arial" pitchFamily="34" charset="0"/>
              </a:rPr>
              <a:t>3. </a:t>
            </a:r>
            <a:r>
              <a:rPr lang="pt-BR" sz="2400" b="1" dirty="0">
                <a:solidFill>
                  <a:srgbClr val="0070C0"/>
                </a:solidFill>
                <a:latin typeface="Arial" pitchFamily="34" charset="0"/>
                <a:cs typeface="Arial" pitchFamily="34" charset="0"/>
              </a:rPr>
              <a:t>Structura codorului convoluţional</a:t>
            </a:r>
          </a:p>
        </p:txBody>
      </p:sp>
      <p:sp>
        <p:nvSpPr>
          <p:cNvPr id="9" name="Rectangle 2"/>
          <p:cNvSpPr>
            <a:spLocks noChangeArrowheads="1"/>
          </p:cNvSpPr>
          <p:nvPr/>
        </p:nvSpPr>
        <p:spPr bwMode="auto">
          <a:xfrm>
            <a:off x="737671" y="1115452"/>
            <a:ext cx="75787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spcBef>
                <a:spcPts val="0"/>
              </a:spcBef>
              <a:spcAft>
                <a:spcPts val="600"/>
              </a:spcAft>
              <a:buClr>
                <a:srgbClr val="0070C0"/>
              </a:buClr>
              <a:buFont typeface="Wingdings" pitchFamily="2" charset="2"/>
              <a:buChar char="Ø"/>
            </a:pPr>
            <a:r>
              <a:rPr lang="vi-VN" sz="2200" dirty="0"/>
              <a:t>Codului  convoluţional din figura 2 este sistematic deoarece se observă  că elementele mesajului  apar explicit în secvenţa de la ieşire împreună cu elementele de control</a:t>
            </a:r>
          </a:p>
        </p:txBody>
      </p:sp>
      <p:sp>
        <p:nvSpPr>
          <p:cNvPr id="10" name="TextBox 4"/>
          <p:cNvSpPr txBox="1">
            <a:spLocks noChangeArrowheads="1"/>
          </p:cNvSpPr>
          <p:nvPr/>
        </p:nvSpPr>
        <p:spPr bwMode="auto">
          <a:xfrm>
            <a:off x="1835977" y="4891772"/>
            <a:ext cx="5024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o-RO" dirty="0"/>
              <a:t>Figura. 2. Codor convoluţional sistematic; </a:t>
            </a:r>
            <a:r>
              <a:rPr lang="ro-RO" i="1" dirty="0"/>
              <a:t>R=1/2</a:t>
            </a:r>
            <a:endParaRPr lang="en-GB"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27" y="2928938"/>
            <a:ext cx="7499906" cy="185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029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755576" y="23623"/>
            <a:ext cx="4392488" cy="381041"/>
          </a:xfrm>
        </p:spPr>
        <p:txBody>
          <a:bodyPr>
            <a:normAutofit fontScale="90000"/>
          </a:bodyPr>
          <a:lstStyle/>
          <a:p>
            <a:r>
              <a:rPr lang="en-US" sz="2000" dirty="0">
                <a:solidFill>
                  <a:schemeClr val="bg1"/>
                </a:solidFill>
                <a:latin typeface="Arial" pitchFamily="34" charset="0"/>
                <a:cs typeface="Arial" pitchFamily="34" charset="0"/>
              </a:rPr>
              <a:t>TEORIA TRANSMI</a:t>
            </a:r>
            <a:r>
              <a:rPr lang="ro-RO" sz="2000" dirty="0">
                <a:solidFill>
                  <a:schemeClr val="bg1"/>
                </a:solidFill>
                <a:latin typeface="Arial" pitchFamily="34" charset="0"/>
                <a:cs typeface="Arial" pitchFamily="34" charset="0"/>
              </a:rPr>
              <a:t>T</a:t>
            </a:r>
            <a:r>
              <a:rPr lang="en-US" sz="2000" dirty="0">
                <a:solidFill>
                  <a:schemeClr val="bg1"/>
                </a:solidFill>
                <a:latin typeface="Arial" pitchFamily="34" charset="0"/>
                <a:cs typeface="Arial" pitchFamily="34" charset="0"/>
              </a:rPr>
              <a:t>E</a:t>
            </a:r>
            <a:r>
              <a:rPr lang="ro-RO" sz="2000" dirty="0">
                <a:solidFill>
                  <a:schemeClr val="bg1"/>
                </a:solidFill>
                <a:latin typeface="Arial" pitchFamily="34" charset="0"/>
                <a:cs typeface="Arial" pitchFamily="34" charset="0"/>
              </a:rPr>
              <a:t>RI</a:t>
            </a:r>
            <a:r>
              <a:rPr lang="en-US" sz="2000" dirty="0">
                <a:solidFill>
                  <a:schemeClr val="bg1"/>
                </a:solidFill>
                <a:latin typeface="Arial" pitchFamily="34" charset="0"/>
                <a:cs typeface="Arial" pitchFamily="34" charset="0"/>
              </a:rPr>
              <a:t>I </a:t>
            </a:r>
            <a:r>
              <a:rPr lang="en-US" sz="2000" dirty="0" smtClean="0">
                <a:solidFill>
                  <a:schemeClr val="bg1"/>
                </a:solidFill>
                <a:latin typeface="Arial" pitchFamily="34" charset="0"/>
                <a:cs typeface="Arial" pitchFamily="34" charset="0"/>
              </a:rPr>
              <a:t>INFORMA</a:t>
            </a:r>
            <a:r>
              <a:rPr lang="ro-RO" sz="2000" dirty="0" smtClean="0">
                <a:solidFill>
                  <a:schemeClr val="bg1"/>
                </a:solidFill>
                <a:latin typeface="Arial" pitchFamily="34" charset="0"/>
                <a:cs typeface="Arial" pitchFamily="34" charset="0"/>
              </a:rPr>
              <a:t>ŢIEI</a:t>
            </a:r>
            <a:r>
              <a:rPr lang="en-US" sz="2000"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
        <p:nvSpPr>
          <p:cNvPr id="410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Box 1"/>
          <p:cNvSpPr txBox="1"/>
          <p:nvPr/>
        </p:nvSpPr>
        <p:spPr>
          <a:xfrm>
            <a:off x="7092280" y="44624"/>
            <a:ext cx="1224136" cy="369332"/>
          </a:xfrm>
          <a:prstGeom prst="rect">
            <a:avLst/>
          </a:prstGeom>
          <a:noFill/>
        </p:spPr>
        <p:txBody>
          <a:bodyPr wrap="square" rtlCol="0">
            <a:spAutoFit/>
          </a:bodyPr>
          <a:lstStyle/>
          <a:p>
            <a:r>
              <a:rPr lang="en-US" i="1" dirty="0" smtClean="0">
                <a:solidFill>
                  <a:schemeClr val="bg1"/>
                </a:solidFill>
              </a:rPr>
              <a:t>CURS 10</a:t>
            </a:r>
            <a:endParaRPr lang="en-US" i="1" dirty="0">
              <a:solidFill>
                <a:schemeClr val="bg1"/>
              </a:solidFill>
            </a:endParaRPr>
          </a:p>
        </p:txBody>
      </p:sp>
      <p:sp>
        <p:nvSpPr>
          <p:cNvPr id="3" name="Date Placeholder 2"/>
          <p:cNvSpPr>
            <a:spLocks noGrp="1"/>
          </p:cNvSpPr>
          <p:nvPr>
            <p:ph type="dt" sz="half" idx="10"/>
          </p:nvPr>
        </p:nvSpPr>
        <p:spPr/>
        <p:txBody>
          <a:bodyPr/>
          <a:lstStyle/>
          <a:p>
            <a:r>
              <a:rPr lang="en-US" smtClean="0"/>
              <a:t>14.12.2012</a:t>
            </a:r>
            <a:endParaRPr lang="en-US" dirty="0"/>
          </a:p>
        </p:txBody>
      </p:sp>
      <p:sp>
        <p:nvSpPr>
          <p:cNvPr id="4" name="Slide Number Placeholder 3"/>
          <p:cNvSpPr>
            <a:spLocks noGrp="1"/>
          </p:cNvSpPr>
          <p:nvPr>
            <p:ph type="sldNum" sz="quarter" idx="12"/>
          </p:nvPr>
        </p:nvSpPr>
        <p:spPr>
          <a:xfrm>
            <a:off x="8316416" y="6489303"/>
            <a:ext cx="762000" cy="365125"/>
          </a:xfrm>
        </p:spPr>
        <p:txBody>
          <a:bodyPr/>
          <a:lstStyle/>
          <a:p>
            <a:fld id="{61C57487-DEE2-4C0E-ADED-8B4DFDDA975B}" type="slidenum">
              <a:rPr lang="en-US" smtClean="0"/>
              <a:pPr/>
              <a:t>9</a:t>
            </a:fld>
            <a:endParaRPr lang="en-US" dirty="0"/>
          </a:p>
        </p:txBody>
      </p:sp>
      <p:sp>
        <p:nvSpPr>
          <p:cNvPr id="5" name="TextBox 4"/>
          <p:cNvSpPr txBox="1"/>
          <p:nvPr/>
        </p:nvSpPr>
        <p:spPr>
          <a:xfrm>
            <a:off x="737671" y="6125234"/>
            <a:ext cx="5256584" cy="400110"/>
          </a:xfrm>
          <a:prstGeom prst="rect">
            <a:avLst/>
          </a:prstGeom>
          <a:noFill/>
        </p:spPr>
        <p:txBody>
          <a:bodyPr wrap="square" rtlCol="0">
            <a:spAutoFit/>
          </a:bodyPr>
          <a:lstStyle/>
          <a:p>
            <a:r>
              <a:rPr lang="en-US" sz="2000" dirty="0" smtClean="0">
                <a:hlinkClick r:id="rId2"/>
              </a:rPr>
              <a:t>http://stud.usv.ro/TTI/CURS/</a:t>
            </a:r>
            <a:r>
              <a:rPr lang="en-US" sz="2000" dirty="0" smtClean="0"/>
              <a:t>  </a:t>
            </a:r>
            <a:endParaRPr lang="en-US" sz="2000" dirty="0"/>
          </a:p>
        </p:txBody>
      </p:sp>
      <p:sp>
        <p:nvSpPr>
          <p:cNvPr id="8" name="Rectangle 7"/>
          <p:cNvSpPr txBox="1">
            <a:spLocks noChangeArrowheads="1"/>
          </p:cNvSpPr>
          <p:nvPr/>
        </p:nvSpPr>
        <p:spPr>
          <a:xfrm>
            <a:off x="782627" y="413956"/>
            <a:ext cx="7578745" cy="4227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b="1" dirty="0" smtClean="0">
                <a:solidFill>
                  <a:srgbClr val="0070C0"/>
                </a:solidFill>
                <a:latin typeface="Arial" pitchFamily="34" charset="0"/>
                <a:cs typeface="Arial" pitchFamily="34" charset="0"/>
              </a:rPr>
              <a:t>3. </a:t>
            </a:r>
            <a:r>
              <a:rPr lang="pt-BR" sz="2400" b="1" dirty="0">
                <a:solidFill>
                  <a:srgbClr val="0070C0"/>
                </a:solidFill>
                <a:latin typeface="Arial" pitchFamily="34" charset="0"/>
                <a:cs typeface="Arial" pitchFamily="34" charset="0"/>
              </a:rPr>
              <a:t>Structura codorului convoluţional</a:t>
            </a:r>
          </a:p>
        </p:txBody>
      </p:sp>
      <p:sp>
        <p:nvSpPr>
          <p:cNvPr id="9" name="Rectangle 2"/>
          <p:cNvSpPr>
            <a:spLocks noChangeArrowheads="1"/>
          </p:cNvSpPr>
          <p:nvPr/>
        </p:nvSpPr>
        <p:spPr bwMode="auto">
          <a:xfrm>
            <a:off x="709865" y="837739"/>
            <a:ext cx="757874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buClr>
                <a:srgbClr val="0070C0"/>
              </a:buClr>
              <a:buFont typeface="Wingdings" pitchFamily="2" charset="2"/>
              <a:buChar char="Ø"/>
            </a:pPr>
            <a:r>
              <a:rPr lang="ro-RO" sz="2200" dirty="0"/>
              <a:t>Proprietăţile codării convoluţionale:</a:t>
            </a:r>
          </a:p>
          <a:p>
            <a:pPr marL="1257300" lvl="2" indent="-342900">
              <a:buClr>
                <a:srgbClr val="0070C0"/>
              </a:buClr>
              <a:buFont typeface="Wingdings" pitchFamily="2" charset="2"/>
              <a:buChar char="§"/>
            </a:pPr>
            <a:r>
              <a:rPr lang="ro-RO" sz="2200" dirty="0" smtClean="0"/>
              <a:t>Se </a:t>
            </a:r>
            <a:r>
              <a:rPr lang="ro-RO" sz="2200" dirty="0"/>
              <a:t>consideră codorul convoluţional din figura 3. </a:t>
            </a:r>
          </a:p>
          <a:p>
            <a:pPr marL="1257300" lvl="2" indent="-342900">
              <a:buClr>
                <a:srgbClr val="0070C0"/>
              </a:buClr>
              <a:buFont typeface="Wingdings" pitchFamily="2" charset="2"/>
              <a:buChar char="§"/>
            </a:pPr>
            <a:r>
              <a:rPr lang="ro-RO" sz="2200" dirty="0" smtClean="0"/>
              <a:t>Acesta </a:t>
            </a:r>
            <a:r>
              <a:rPr lang="ro-RO" sz="2200" dirty="0"/>
              <a:t>lucrează în câmp Galois GF(2)</a:t>
            </a:r>
          </a:p>
          <a:p>
            <a:pPr marL="1257300" lvl="2" indent="-342900">
              <a:buClr>
                <a:srgbClr val="0070C0"/>
              </a:buClr>
              <a:buFont typeface="Wingdings" pitchFamily="2" charset="2"/>
              <a:buChar char="§"/>
            </a:pPr>
            <a:r>
              <a:rPr lang="ro-RO" sz="2200" dirty="0" smtClean="0"/>
              <a:t>La </a:t>
            </a:r>
            <a:r>
              <a:rPr lang="ro-RO" sz="2200" dirty="0"/>
              <a:t>intrare aven un simbol de lungime </a:t>
            </a:r>
            <a:r>
              <a:rPr lang="ro-RO" sz="2200" i="1" dirty="0"/>
              <a:t>m=1</a:t>
            </a:r>
            <a:r>
              <a:rPr lang="ro-RO" sz="2200" dirty="0"/>
              <a:t>.</a:t>
            </a:r>
          </a:p>
          <a:p>
            <a:pPr marL="1257300" lvl="2" indent="-342900">
              <a:buClr>
                <a:srgbClr val="0070C0"/>
              </a:buClr>
              <a:buFont typeface="Wingdings" pitchFamily="2" charset="2"/>
              <a:buChar char="§"/>
            </a:pPr>
            <a:r>
              <a:rPr lang="ro-RO" sz="2200" dirty="0" smtClean="0"/>
              <a:t>La </a:t>
            </a:r>
            <a:r>
              <a:rPr lang="ro-RO" sz="2200" dirty="0"/>
              <a:t>momentul </a:t>
            </a:r>
            <a:r>
              <a:rPr lang="ro-RO" sz="2200" i="1" dirty="0"/>
              <a:t>i</a:t>
            </a:r>
            <a:r>
              <a:rPr lang="ro-RO" sz="2200" dirty="0"/>
              <a:t> codorul generează secvenţa  de lungime </a:t>
            </a:r>
            <a:r>
              <a:rPr lang="ro-RO" sz="2200" i="1" dirty="0"/>
              <a:t>n=2biţi:</a:t>
            </a:r>
            <a:r>
              <a:rPr lang="ro-RO" sz="2200" dirty="0"/>
              <a:t>  </a:t>
            </a:r>
            <a:r>
              <a:rPr lang="ro-RO" sz="2200" i="1" dirty="0"/>
              <a:t>c</a:t>
            </a:r>
            <a:r>
              <a:rPr lang="ro-RO" sz="2200" i="1" baseline="-25000" dirty="0"/>
              <a:t>i</a:t>
            </a:r>
            <a:r>
              <a:rPr lang="ro-RO" sz="2200" i="1" baseline="30000" dirty="0"/>
              <a:t>(1)</a:t>
            </a:r>
            <a:r>
              <a:rPr lang="ro-RO" sz="2200" baseline="30000" dirty="0"/>
              <a:t> </a:t>
            </a:r>
            <a:r>
              <a:rPr lang="ro-RO" sz="2200" dirty="0"/>
              <a:t> şi </a:t>
            </a:r>
            <a:r>
              <a:rPr lang="ro-RO" sz="2200" i="1" dirty="0"/>
              <a:t>c</a:t>
            </a:r>
            <a:r>
              <a:rPr lang="ro-RO" sz="2200" i="1" baseline="-25000" dirty="0"/>
              <a:t>i</a:t>
            </a:r>
            <a:r>
              <a:rPr lang="ro-RO" sz="2200" i="1" baseline="30000" dirty="0"/>
              <a:t>(2)</a:t>
            </a:r>
            <a:endParaRPr lang="ro-RO" sz="2200" dirty="0"/>
          </a:p>
        </p:txBody>
      </p:sp>
      <p:sp>
        <p:nvSpPr>
          <p:cNvPr id="10" name="TextBox 4"/>
          <p:cNvSpPr txBox="1">
            <a:spLocks noChangeArrowheads="1"/>
          </p:cNvSpPr>
          <p:nvPr/>
        </p:nvSpPr>
        <p:spPr bwMode="auto">
          <a:xfrm>
            <a:off x="1856049" y="5461436"/>
            <a:ext cx="5286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o-RO" dirty="0"/>
              <a:t>Figura 3. Codor convoluţional; </a:t>
            </a:r>
            <a:r>
              <a:rPr lang="ro-RO" i="1" dirty="0"/>
              <a:t>R=1/2</a:t>
            </a:r>
            <a:endParaRPr lang="en-GB"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136" y="3061930"/>
            <a:ext cx="56673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946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a:bodyPr spcFirstLastPara="0" vert="horz" wrap="square" lIns="0" tIns="62669" rIns="94004" bIns="62670" numCol="1" spcCol="1270" anchor="ctr" anchorCtr="0">
        <a:noAutofit/>
      </a:bodyPr>
      <a:lstStyle>
        <a:defPPr algn="ctr" defTabSz="622300">
          <a:lnSpc>
            <a:spcPct val="90000"/>
          </a:lnSpc>
          <a:spcBef>
            <a:spcPct val="0"/>
          </a:spcBef>
          <a:spcAft>
            <a:spcPct val="35000"/>
          </a:spcAft>
          <a:defRPr sz="1400" kern="1200"/>
        </a:defPPr>
      </a:lstStyle>
      <a: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3897</TotalTime>
  <Words>2377</Words>
  <Application>Microsoft Office PowerPoint</Application>
  <PresentationFormat>On-screen Show (4:3)</PresentationFormat>
  <Paragraphs>465</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NewsPrint</vt:lpstr>
      <vt:lpstr>TEORIA TRANSMITERII INFORMAtIEI</vt:lpstr>
      <vt:lpstr>PowerPoint Presentation</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lpstr>TEORIA TRANSMITERII INFORMAŢIEI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TEORIA TRANSMISIEI INFORMAŢIEI</dc:title>
  <dc:creator>Onofrei Alexandra Ligia</dc:creator>
  <cp:lastModifiedBy>Admin</cp:lastModifiedBy>
  <cp:revision>554</cp:revision>
  <dcterms:created xsi:type="dcterms:W3CDTF">2007-10-04T16:47:13Z</dcterms:created>
  <dcterms:modified xsi:type="dcterms:W3CDTF">2012-12-14T09:32:17Z</dcterms:modified>
</cp:coreProperties>
</file>